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17" r:id="rId3"/>
    <p:sldId id="319" r:id="rId4"/>
    <p:sldId id="633" r:id="rId5"/>
    <p:sldId id="634" r:id="rId6"/>
    <p:sldId id="635" r:id="rId7"/>
    <p:sldId id="636" r:id="rId8"/>
    <p:sldId id="637" r:id="rId9"/>
    <p:sldId id="638" r:id="rId10"/>
    <p:sldId id="639" r:id="rId12"/>
    <p:sldId id="640" r:id="rId13"/>
    <p:sldId id="641" r:id="rId14"/>
    <p:sldId id="642" r:id="rId15"/>
    <p:sldId id="643" r:id="rId16"/>
    <p:sldId id="644" r:id="rId17"/>
    <p:sldId id="681" r:id="rId18"/>
    <p:sldId id="645" r:id="rId19"/>
    <p:sldId id="646" r:id="rId20"/>
    <p:sldId id="682" r:id="rId21"/>
    <p:sldId id="683" r:id="rId22"/>
    <p:sldId id="647" r:id="rId23"/>
    <p:sldId id="648" r:id="rId24"/>
    <p:sldId id="649" r:id="rId25"/>
    <p:sldId id="677" r:id="rId26"/>
    <p:sldId id="685" r:id="rId27"/>
    <p:sldId id="686" r:id="rId28"/>
    <p:sldId id="676" r:id="rId29"/>
    <p:sldId id="678" r:id="rId30"/>
    <p:sldId id="687" r:id="rId31"/>
    <p:sldId id="650" r:id="rId32"/>
    <p:sldId id="651" r:id="rId33"/>
    <p:sldId id="675" r:id="rId34"/>
    <p:sldId id="652" r:id="rId35"/>
    <p:sldId id="653" r:id="rId36"/>
    <p:sldId id="654" r:id="rId37"/>
    <p:sldId id="655" r:id="rId38"/>
    <p:sldId id="688" r:id="rId39"/>
    <p:sldId id="689" r:id="rId40"/>
    <p:sldId id="690" r:id="rId41"/>
    <p:sldId id="656" r:id="rId42"/>
    <p:sldId id="657" r:id="rId43"/>
    <p:sldId id="679" r:id="rId44"/>
    <p:sldId id="691" r:id="rId45"/>
    <p:sldId id="658" r:id="rId46"/>
    <p:sldId id="659" r:id="rId47"/>
    <p:sldId id="660" r:id="rId48"/>
    <p:sldId id="661" r:id="rId49"/>
    <p:sldId id="662" r:id="rId50"/>
    <p:sldId id="663" r:id="rId51"/>
    <p:sldId id="664" r:id="rId52"/>
    <p:sldId id="684" r:id="rId53"/>
    <p:sldId id="444" r:id="rId54"/>
    <p:sldId id="667" r:id="rId55"/>
    <p:sldId id="668" r:id="rId56"/>
    <p:sldId id="669" r:id="rId57"/>
    <p:sldId id="671" r:id="rId58"/>
    <p:sldId id="670" r:id="rId59"/>
    <p:sldId id="674" r:id="rId60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介绍" id="{354347DB-713E-8E4C-B426-7A036AC9D821}">
          <p14:sldIdLst>
            <p14:sldId id="317"/>
            <p14:sldId id="319"/>
          </p14:sldIdLst>
        </p14:section>
        <p14:section name="Numpy" id="{1A2ED775-150C-8D44-8C2C-17AC8718ABF8}">
          <p14:sldIdLst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81"/>
            <p14:sldId id="645"/>
            <p14:sldId id="646"/>
            <p14:sldId id="682"/>
            <p14:sldId id="683"/>
            <p14:sldId id="647"/>
            <p14:sldId id="648"/>
            <p14:sldId id="649"/>
            <p14:sldId id="677"/>
            <p14:sldId id="685"/>
            <p14:sldId id="686"/>
            <p14:sldId id="676"/>
            <p14:sldId id="678"/>
            <p14:sldId id="687"/>
            <p14:sldId id="650"/>
            <p14:sldId id="651"/>
            <p14:sldId id="675"/>
            <p14:sldId id="653"/>
            <p14:sldId id="655"/>
            <p14:sldId id="688"/>
            <p14:sldId id="689"/>
            <p14:sldId id="690"/>
            <p14:sldId id="656"/>
            <p14:sldId id="657"/>
            <p14:sldId id="679"/>
            <p14:sldId id="691"/>
            <p14:sldId id="658"/>
            <p14:sldId id="659"/>
            <p14:sldId id="660"/>
            <p14:sldId id="661"/>
            <p14:sldId id="662"/>
            <p14:sldId id="664"/>
            <p14:sldId id="684"/>
            <p14:sldId id="668"/>
            <p14:sldId id="669"/>
            <p14:sldId id="671"/>
            <p14:sldId id="670"/>
            <p14:sldId id="663"/>
            <p14:sldId id="633"/>
            <p14:sldId id="654"/>
            <p14:sldId id="652"/>
            <p14:sldId id="444"/>
            <p14:sldId id="667"/>
            <p14:sldId id="6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4" autoAdjust="0"/>
    <p:restoredTop sz="94870" autoAdjust="0"/>
  </p:normalViewPr>
  <p:slideViewPr>
    <p:cSldViewPr snapToGrid="0" snapToObjects="1">
      <p:cViewPr>
        <p:scale>
          <a:sx n="112" d="100"/>
          <a:sy n="112" d="100"/>
        </p:scale>
        <p:origin x="182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4BF55-27CF-F846-AA76-5CC00F69AE1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D3FF16-0AD0-3146-A68B-ABAF422C7701}">
      <dgm:prSet phldrT="[文本]"/>
      <dgm:spPr/>
      <dgm:t>
        <a:bodyPr/>
        <a:lstStyle/>
        <a:p>
          <a:r>
            <a:rPr lang="zh-CN" altLang="en-US" dirty="0" smtClean="0"/>
            <a:t>数据挖掘</a:t>
          </a:r>
          <a:endParaRPr lang="zh-CN" altLang="en-US" dirty="0"/>
        </a:p>
      </dgm:t>
    </dgm:pt>
    <dgm:pt modelId="{32D010E5-65E2-8141-86F9-CC00B6ECF7A7}" cxnId="{ED27B0FD-9D65-B946-87D1-FD75B92C656D}" type="parTrans">
      <dgm:prSet/>
      <dgm:spPr/>
      <dgm:t>
        <a:bodyPr/>
        <a:lstStyle/>
        <a:p>
          <a:endParaRPr lang="zh-CN" altLang="en-US"/>
        </a:p>
      </dgm:t>
    </dgm:pt>
    <dgm:pt modelId="{02C19439-8D7B-4945-ADAB-81DECD8196FB}" cxnId="{ED27B0FD-9D65-B946-87D1-FD75B92C656D}" type="sibTrans">
      <dgm:prSet/>
      <dgm:spPr/>
      <dgm:t>
        <a:bodyPr/>
        <a:lstStyle/>
        <a:p>
          <a:endParaRPr lang="zh-CN" altLang="en-US"/>
        </a:p>
      </dgm:t>
    </dgm:pt>
    <dgm:pt modelId="{0CD31979-E255-E346-BAE8-45860B89F3AA}">
      <dgm:prSet phldrT="[文本]"/>
      <dgm:spPr/>
      <dgm:t>
        <a:bodyPr/>
        <a:lstStyle/>
        <a:p>
          <a:r>
            <a:rPr lang="zh-CN" altLang="en-US" dirty="0" smtClean="0"/>
            <a:t>基础</a:t>
          </a:r>
          <a:endParaRPr lang="zh-CN" altLang="en-US" dirty="0"/>
        </a:p>
      </dgm:t>
    </dgm:pt>
    <dgm:pt modelId="{642745FC-5DD9-C24A-8ACB-43DA46C20D12}" cxnId="{AFBD9E7D-3DC4-6248-AC27-24179B0E957E}" type="parTrans">
      <dgm:prSet/>
      <dgm:spPr/>
      <dgm:t>
        <a:bodyPr/>
        <a:lstStyle/>
        <a:p>
          <a:endParaRPr lang="zh-CN" altLang="en-US"/>
        </a:p>
      </dgm:t>
    </dgm:pt>
    <dgm:pt modelId="{01A8C11C-10E0-1A44-8225-A6700CA39A53}" cxnId="{AFBD9E7D-3DC4-6248-AC27-24179B0E957E}" type="sibTrans">
      <dgm:prSet/>
      <dgm:spPr/>
      <dgm:t>
        <a:bodyPr/>
        <a:lstStyle/>
        <a:p>
          <a:endParaRPr lang="zh-CN" altLang="en-US"/>
        </a:p>
      </dgm:t>
    </dgm:pt>
    <dgm:pt modelId="{5D15C6AC-A889-D644-8838-4678B66ABDE2}">
      <dgm:prSet phldrT="[文本]"/>
      <dgm:spPr/>
      <dgm:t>
        <a:bodyPr/>
        <a:lstStyle/>
        <a:p>
          <a:r>
            <a:rPr lang="zh-CN" altLang="en-US" dirty="0" smtClean="0"/>
            <a:t>环境</a:t>
          </a:r>
          <a:endParaRPr lang="zh-CN" altLang="en-US" dirty="0"/>
        </a:p>
      </dgm:t>
    </dgm:pt>
    <dgm:pt modelId="{B8E6E05F-DA9F-E740-B4D5-61E0B270E62E}" cxnId="{BAC7FBAC-59D5-AC4D-9D77-3205E26F05D9}" type="parTrans">
      <dgm:prSet/>
      <dgm:spPr/>
      <dgm:t>
        <a:bodyPr/>
        <a:lstStyle/>
        <a:p>
          <a:endParaRPr lang="zh-CN" altLang="en-US"/>
        </a:p>
      </dgm:t>
    </dgm:pt>
    <dgm:pt modelId="{1BB8F276-D081-2341-8E32-82D96FC726CF}" cxnId="{BAC7FBAC-59D5-AC4D-9D77-3205E26F05D9}" type="sibTrans">
      <dgm:prSet/>
      <dgm:spPr/>
      <dgm:t>
        <a:bodyPr/>
        <a:lstStyle/>
        <a:p>
          <a:endParaRPr lang="zh-CN" altLang="en-US"/>
        </a:p>
      </dgm:t>
    </dgm:pt>
    <dgm:pt modelId="{026DF76F-092C-EA4F-B8A8-9DB2780A128C}">
      <dgm:prSet phldrT="[文本]"/>
      <dgm:spPr/>
      <dgm:t>
        <a:bodyPr/>
        <a:lstStyle/>
        <a:p>
          <a:r>
            <a:rPr lang="zh-CN" altLang="en-US" dirty="0" smtClean="0"/>
            <a:t>金融数据分析与挖掘</a:t>
          </a:r>
          <a:endParaRPr lang="zh-CN" altLang="en-US" dirty="0"/>
        </a:p>
      </dgm:t>
    </dgm:pt>
    <dgm:pt modelId="{D2D5E06A-6B0F-FE4E-A2F0-D7450AC61E7E}" cxnId="{D7F9739B-AC8A-E44D-B376-AE45530E26FF}" type="parTrans">
      <dgm:prSet/>
      <dgm:spPr/>
      <dgm:t>
        <a:bodyPr/>
        <a:lstStyle/>
        <a:p>
          <a:endParaRPr lang="zh-CN" altLang="en-US"/>
        </a:p>
      </dgm:t>
    </dgm:pt>
    <dgm:pt modelId="{1B30ECA9-F6F5-C644-9146-4176E79F395C}" cxnId="{D7F9739B-AC8A-E44D-B376-AE45530E26FF}" type="sibTrans">
      <dgm:prSet/>
      <dgm:spPr/>
      <dgm:t>
        <a:bodyPr/>
        <a:lstStyle/>
        <a:p>
          <a:endParaRPr lang="zh-CN" altLang="en-US"/>
        </a:p>
      </dgm:t>
    </dgm:pt>
    <dgm:pt modelId="{8B1D43AC-812A-CE41-9DEB-665CCB58264D}">
      <dgm:prSet phldrT="[文本]"/>
      <dgm:spPr/>
      <dgm:t>
        <a:bodyPr/>
        <a:lstStyle/>
        <a:p>
          <a:r>
            <a:rPr lang="zh-CN" altLang="en-US" dirty="0" smtClean="0"/>
            <a:t>提升</a:t>
          </a:r>
          <a:endParaRPr lang="zh-CN" altLang="en-US" dirty="0"/>
        </a:p>
      </dgm:t>
    </dgm:pt>
    <dgm:pt modelId="{A85FB45F-F810-E548-BAE9-4045ACAFFBDB}" cxnId="{9B789F34-5A38-5740-8AF5-460173BFA094}" type="parTrans">
      <dgm:prSet/>
      <dgm:spPr/>
      <dgm:t>
        <a:bodyPr/>
        <a:lstStyle/>
        <a:p>
          <a:endParaRPr lang="zh-CN" altLang="en-US"/>
        </a:p>
      </dgm:t>
    </dgm:pt>
    <dgm:pt modelId="{11DE40B9-1650-3C4E-91D3-713E9B690DB0}" cxnId="{9B789F34-5A38-5740-8AF5-460173BFA094}" type="sibTrans">
      <dgm:prSet/>
      <dgm:spPr/>
      <dgm:t>
        <a:bodyPr/>
        <a:lstStyle/>
        <a:p>
          <a:endParaRPr lang="zh-CN" altLang="en-US"/>
        </a:p>
      </dgm:t>
    </dgm:pt>
    <dgm:pt modelId="{8A9791E2-C7FB-CB42-AFDF-0C36F267A2D8}">
      <dgm:prSet phldrT="[文本]"/>
      <dgm:spPr/>
      <dgm:t>
        <a:bodyPr/>
        <a:lstStyle/>
        <a:p>
          <a:r>
            <a:rPr lang="zh-CN" altLang="en-US" dirty="0" smtClean="0"/>
            <a:t>机器学习</a:t>
          </a:r>
          <a:endParaRPr lang="zh-CN" altLang="en-US" dirty="0"/>
        </a:p>
      </dgm:t>
    </dgm:pt>
    <dgm:pt modelId="{5D184B43-D2B3-174F-A677-09BE52FDABEE}" cxnId="{5561B23D-DB3E-4B41-B6DA-9D743D01DD53}" type="parTrans">
      <dgm:prSet/>
      <dgm:spPr/>
      <dgm:t>
        <a:bodyPr/>
        <a:lstStyle/>
        <a:p>
          <a:endParaRPr lang="zh-CN" altLang="en-US"/>
        </a:p>
      </dgm:t>
    </dgm:pt>
    <dgm:pt modelId="{81E6ABE6-7127-9E42-A3B3-8E19F36555C0}" cxnId="{5561B23D-DB3E-4B41-B6DA-9D743D01DD53}" type="sibTrans">
      <dgm:prSet/>
      <dgm:spPr/>
      <dgm:t>
        <a:bodyPr/>
        <a:lstStyle/>
        <a:p>
          <a:endParaRPr lang="zh-CN" altLang="en-US"/>
        </a:p>
      </dgm:t>
    </dgm:pt>
    <dgm:pt modelId="{5AC59066-E9AF-2847-9268-FC4F132B5556}">
      <dgm:prSet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967E9858-5582-E043-B8A7-FA07A1FFEB31}" cxnId="{506955D8-17A3-3A40-8246-2E95EFCED47C}" type="parTrans">
      <dgm:prSet/>
      <dgm:spPr/>
      <dgm:t>
        <a:bodyPr/>
        <a:lstStyle/>
        <a:p>
          <a:endParaRPr lang="zh-CN" altLang="en-US"/>
        </a:p>
      </dgm:t>
    </dgm:pt>
    <dgm:pt modelId="{6C9D5634-A26C-1947-9F0B-4FC623362E7F}" cxnId="{506955D8-17A3-3A40-8246-2E95EFCED47C}" type="sibTrans">
      <dgm:prSet/>
      <dgm:spPr/>
      <dgm:t>
        <a:bodyPr/>
        <a:lstStyle/>
        <a:p>
          <a:endParaRPr lang="zh-CN" altLang="en-US"/>
        </a:p>
      </dgm:t>
    </dgm:pt>
    <dgm:pt modelId="{E2FD4DE7-BD86-7C4A-8F8A-85F4184F7E14}">
      <dgm:prSet/>
      <dgm:spPr/>
      <dgm:t>
        <a:bodyPr/>
        <a:lstStyle/>
        <a:p>
          <a:r>
            <a:rPr lang="zh-CN" altLang="en-US"/>
            <a:t>基础库</a:t>
          </a:r>
        </a:p>
      </dgm:t>
    </dgm:pt>
    <dgm:pt modelId="{3E18120D-DEB5-1B45-9241-6E1863B9DB1B}" cxnId="{78BF0D80-33C7-154F-84C5-9437405FF709}" type="parTrans">
      <dgm:prSet/>
      <dgm:spPr/>
      <dgm:t>
        <a:bodyPr/>
        <a:lstStyle/>
        <a:p>
          <a:endParaRPr lang="zh-CN" altLang="en-US"/>
        </a:p>
      </dgm:t>
    </dgm:pt>
    <dgm:pt modelId="{2354515E-5187-224A-9814-DF318B30FF37}" cxnId="{78BF0D80-33C7-154F-84C5-9437405FF709}" type="sibTrans">
      <dgm:prSet/>
      <dgm:spPr/>
      <dgm:t>
        <a:bodyPr/>
        <a:lstStyle/>
        <a:p>
          <a:endParaRPr lang="zh-CN" altLang="en-US"/>
        </a:p>
      </dgm:t>
    </dgm:pt>
    <dgm:pt modelId="{F8EBF976-6022-6149-A2CD-70B3221E635E}" type="pres">
      <dgm:prSet presAssocID="{E904BF55-27CF-F846-AA76-5CC00F69AE1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C1EF32-89F2-C044-949D-8C1C87ECA1AB}" type="pres">
      <dgm:prSet presAssocID="{ECD3FF16-0AD0-3146-A68B-ABAF422C7701}" presName="root1" presStyleCnt="0"/>
      <dgm:spPr/>
    </dgm:pt>
    <dgm:pt modelId="{B93FB78C-37C3-0444-8BA9-D52D2BB8A7B7}" type="pres">
      <dgm:prSet presAssocID="{ECD3FF16-0AD0-3146-A68B-ABAF422C770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CCC63C-EEB7-0240-9583-24381054B842}" type="pres">
      <dgm:prSet presAssocID="{ECD3FF16-0AD0-3146-A68B-ABAF422C7701}" presName="level2hierChild" presStyleCnt="0"/>
      <dgm:spPr/>
    </dgm:pt>
    <dgm:pt modelId="{9267F4B3-E500-F240-8854-A4D8FC173D66}" type="pres">
      <dgm:prSet presAssocID="{642745FC-5DD9-C24A-8ACB-43DA46C20D12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78153188-DBA0-BA42-AABD-ABF750098457}" type="pres">
      <dgm:prSet presAssocID="{642745FC-5DD9-C24A-8ACB-43DA46C20D12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8A196ECC-B5EF-9E4F-807F-09D804859043}" type="pres">
      <dgm:prSet presAssocID="{0CD31979-E255-E346-BAE8-45860B89F3AA}" presName="root2" presStyleCnt="0"/>
      <dgm:spPr/>
    </dgm:pt>
    <dgm:pt modelId="{3F2CF9CB-48A7-1944-9C1F-47EAB8D03143}" type="pres">
      <dgm:prSet presAssocID="{0CD31979-E255-E346-BAE8-45860B89F3A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7B7830-2871-F348-A58F-31F095FC5E69}" type="pres">
      <dgm:prSet presAssocID="{0CD31979-E255-E346-BAE8-45860B89F3AA}" presName="level3hierChild" presStyleCnt="0"/>
      <dgm:spPr/>
    </dgm:pt>
    <dgm:pt modelId="{3C136E9A-FF81-5E41-A143-6C8DC79D93C6}" type="pres">
      <dgm:prSet presAssocID="{B8E6E05F-DA9F-E740-B4D5-61E0B270E62E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D0500CBF-8680-404C-9E80-214EB1B619DD}" type="pres">
      <dgm:prSet presAssocID="{B8E6E05F-DA9F-E740-B4D5-61E0B270E62E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9D75AA41-34C9-A649-B1DB-0E4C326589B6}" type="pres">
      <dgm:prSet presAssocID="{5D15C6AC-A889-D644-8838-4678B66ABDE2}" presName="root2" presStyleCnt="0"/>
      <dgm:spPr/>
    </dgm:pt>
    <dgm:pt modelId="{2D8DB504-0B28-254D-94EF-BF864E3E3E21}" type="pres">
      <dgm:prSet presAssocID="{5D15C6AC-A889-D644-8838-4678B66ABDE2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70A218-A317-A340-8E5A-B88B668CCC0F}" type="pres">
      <dgm:prSet presAssocID="{5D15C6AC-A889-D644-8838-4678B66ABDE2}" presName="level3hierChild" presStyleCnt="0"/>
      <dgm:spPr/>
    </dgm:pt>
    <dgm:pt modelId="{00DF10EA-3FE9-7443-92CC-97998BBE5FBB}" type="pres">
      <dgm:prSet presAssocID="{3E18120D-DEB5-1B45-9241-6E1863B9DB1B}" presName="conn2-1" presStyleLbl="parChTrans1D3" presStyleIdx="1" presStyleCnt="5"/>
      <dgm:spPr/>
    </dgm:pt>
    <dgm:pt modelId="{388657F0-3AAD-F04D-94AF-E164CB2AD74C}" type="pres">
      <dgm:prSet presAssocID="{3E18120D-DEB5-1B45-9241-6E1863B9DB1B}" presName="connTx" presStyleLbl="parChTrans1D3" presStyleIdx="1" presStyleCnt="5"/>
      <dgm:spPr/>
    </dgm:pt>
    <dgm:pt modelId="{E548D725-DE2F-FC42-A1BE-2F994D1513C1}" type="pres">
      <dgm:prSet presAssocID="{E2FD4DE7-BD86-7C4A-8F8A-85F4184F7E14}" presName="root2" presStyleCnt="0"/>
      <dgm:spPr/>
    </dgm:pt>
    <dgm:pt modelId="{EC7C465B-2963-2C4B-BAE5-D3C76D460D88}" type="pres">
      <dgm:prSet presAssocID="{E2FD4DE7-BD86-7C4A-8F8A-85F4184F7E14}" presName="LevelTwoTextNode" presStyleLbl="node3" presStyleIdx="1" presStyleCnt="5">
        <dgm:presLayoutVars>
          <dgm:chPref val="3"/>
        </dgm:presLayoutVars>
      </dgm:prSet>
      <dgm:spPr/>
    </dgm:pt>
    <dgm:pt modelId="{A953DFF0-F6E2-CF43-BB91-C649A99BAEB9}" type="pres">
      <dgm:prSet presAssocID="{E2FD4DE7-BD86-7C4A-8F8A-85F4184F7E14}" presName="level3hierChild" presStyleCnt="0"/>
      <dgm:spPr/>
    </dgm:pt>
    <dgm:pt modelId="{FBE05549-5972-7A43-97E8-B6EA230DE88A}" type="pres">
      <dgm:prSet presAssocID="{D2D5E06A-6B0F-FE4E-A2F0-D7450AC61E7E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8529AD4A-323A-8641-AC08-17B43F4026F7}" type="pres">
      <dgm:prSet presAssocID="{D2D5E06A-6B0F-FE4E-A2F0-D7450AC61E7E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9B1146AD-5F33-C940-940C-F617B5B7DF9E}" type="pres">
      <dgm:prSet presAssocID="{026DF76F-092C-EA4F-B8A8-9DB2780A128C}" presName="root2" presStyleCnt="0"/>
      <dgm:spPr/>
    </dgm:pt>
    <dgm:pt modelId="{1AC18265-3406-5747-8EBD-05DB6E6CC989}" type="pres">
      <dgm:prSet presAssocID="{026DF76F-092C-EA4F-B8A8-9DB2780A128C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E7CB92-37D8-A149-BF1B-6438AFBA7CBC}" type="pres">
      <dgm:prSet presAssocID="{026DF76F-092C-EA4F-B8A8-9DB2780A128C}" presName="level3hierChild" presStyleCnt="0"/>
      <dgm:spPr/>
    </dgm:pt>
    <dgm:pt modelId="{AA48E68C-7159-3544-80D3-165E2FCD1A70}" type="pres">
      <dgm:prSet presAssocID="{A85FB45F-F810-E548-BAE9-4045ACAFFBDB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FB97EE48-FFFF-5040-B819-0C951182F4AC}" type="pres">
      <dgm:prSet presAssocID="{A85FB45F-F810-E548-BAE9-4045ACAFFBDB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7129869-5DA6-754A-84DE-A67D44EA2E8D}" type="pres">
      <dgm:prSet presAssocID="{8B1D43AC-812A-CE41-9DEB-665CCB58264D}" presName="root2" presStyleCnt="0"/>
      <dgm:spPr/>
    </dgm:pt>
    <dgm:pt modelId="{BEA1DEAD-9107-EC41-9314-E1486F95F2D2}" type="pres">
      <dgm:prSet presAssocID="{8B1D43AC-812A-CE41-9DEB-665CCB58264D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99E97B-AC46-B249-936A-9B3786DAFBDE}" type="pres">
      <dgm:prSet presAssocID="{8B1D43AC-812A-CE41-9DEB-665CCB58264D}" presName="level3hierChild" presStyleCnt="0"/>
      <dgm:spPr/>
    </dgm:pt>
    <dgm:pt modelId="{DC8CA502-A733-2145-95FA-1DA556FC5EAD}" type="pres">
      <dgm:prSet presAssocID="{5D184B43-D2B3-174F-A677-09BE52FDABEE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975A256B-0A4A-2F4A-A406-136D182DA0E1}" type="pres">
      <dgm:prSet presAssocID="{5D184B43-D2B3-174F-A677-09BE52FDABEE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1C5A426E-2E4E-F44D-9A33-3EB32B94D341}" type="pres">
      <dgm:prSet presAssocID="{8A9791E2-C7FB-CB42-AFDF-0C36F267A2D8}" presName="root2" presStyleCnt="0"/>
      <dgm:spPr/>
    </dgm:pt>
    <dgm:pt modelId="{D1C6B2CE-A7F5-B94F-8C74-1BF548F59937}" type="pres">
      <dgm:prSet presAssocID="{8A9791E2-C7FB-CB42-AFDF-0C36F267A2D8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605CD9-C1B4-014E-BAA7-00BD48593B11}" type="pres">
      <dgm:prSet presAssocID="{8A9791E2-C7FB-CB42-AFDF-0C36F267A2D8}" presName="level3hierChild" presStyleCnt="0"/>
      <dgm:spPr/>
    </dgm:pt>
    <dgm:pt modelId="{30573A52-47D4-FF4F-AABD-611FF69F432A}" type="pres">
      <dgm:prSet presAssocID="{967E9858-5582-E043-B8A7-FA07A1FFEB31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173B9F1E-06C1-F142-83EE-84888DC9DCF0}" type="pres">
      <dgm:prSet presAssocID="{967E9858-5582-E043-B8A7-FA07A1FFEB31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14BC08B9-6442-E147-8E21-E5E409164D07}" type="pres">
      <dgm:prSet presAssocID="{5AC59066-E9AF-2847-9268-FC4F132B5556}" presName="root2" presStyleCnt="0"/>
      <dgm:spPr/>
    </dgm:pt>
    <dgm:pt modelId="{2D006791-A6A6-084A-9E21-41214630F9DA}" type="pres">
      <dgm:prSet presAssocID="{5AC59066-E9AF-2847-9268-FC4F132B5556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9403FC-75BF-354B-8DA2-FD2EE5DA35A2}" type="pres">
      <dgm:prSet presAssocID="{5AC59066-E9AF-2847-9268-FC4F132B5556}" presName="level3hierChild" presStyleCnt="0"/>
      <dgm:spPr/>
    </dgm:pt>
  </dgm:ptLst>
  <dgm:cxnLst>
    <dgm:cxn modelId="{1B270569-58E1-1647-9D24-E6E00EB0FAE1}" type="presOf" srcId="{A85FB45F-F810-E548-BAE9-4045ACAFFBDB}" destId="{AA48E68C-7159-3544-80D3-165E2FCD1A70}" srcOrd="0" destOrd="0" presId="urn:microsoft.com/office/officeart/2005/8/layout/hierarchy2"/>
    <dgm:cxn modelId="{AFBD9E7D-3DC4-6248-AC27-24179B0E957E}" srcId="{ECD3FF16-0AD0-3146-A68B-ABAF422C7701}" destId="{0CD31979-E255-E346-BAE8-45860B89F3AA}" srcOrd="0" destOrd="0" parTransId="{642745FC-5DD9-C24A-8ACB-43DA46C20D12}" sibTransId="{01A8C11C-10E0-1A44-8225-A6700CA39A53}"/>
    <dgm:cxn modelId="{D7F9739B-AC8A-E44D-B376-AE45530E26FF}" srcId="{0CD31979-E255-E346-BAE8-45860B89F3AA}" destId="{026DF76F-092C-EA4F-B8A8-9DB2780A128C}" srcOrd="2" destOrd="0" parTransId="{D2D5E06A-6B0F-FE4E-A2F0-D7450AC61E7E}" sibTransId="{1B30ECA9-F6F5-C644-9146-4176E79F395C}"/>
    <dgm:cxn modelId="{7A8E7D5B-FE2B-354B-A471-19E98BE54F73}" type="presOf" srcId="{5D15C6AC-A889-D644-8838-4678B66ABDE2}" destId="{2D8DB504-0B28-254D-94EF-BF864E3E3E21}" srcOrd="0" destOrd="0" presId="urn:microsoft.com/office/officeart/2005/8/layout/hierarchy2"/>
    <dgm:cxn modelId="{FC100479-A19C-0A4C-BFB3-493B5FF52E02}" type="presOf" srcId="{E904BF55-27CF-F846-AA76-5CC00F69AE13}" destId="{F8EBF976-6022-6149-A2CD-70B3221E635E}" srcOrd="0" destOrd="0" presId="urn:microsoft.com/office/officeart/2005/8/layout/hierarchy2"/>
    <dgm:cxn modelId="{C3DF1D1C-76C9-E84A-A867-57590B8FAA11}" type="presOf" srcId="{D2D5E06A-6B0F-FE4E-A2F0-D7450AC61E7E}" destId="{8529AD4A-323A-8641-AC08-17B43F4026F7}" srcOrd="1" destOrd="0" presId="urn:microsoft.com/office/officeart/2005/8/layout/hierarchy2"/>
    <dgm:cxn modelId="{C05AE760-5BD5-554A-BFD3-5F6DF3CB7508}" type="presOf" srcId="{D2D5E06A-6B0F-FE4E-A2F0-D7450AC61E7E}" destId="{FBE05549-5972-7A43-97E8-B6EA230DE88A}" srcOrd="0" destOrd="0" presId="urn:microsoft.com/office/officeart/2005/8/layout/hierarchy2"/>
    <dgm:cxn modelId="{0A830612-75C8-794B-9E21-5C5AC1187C4B}" type="presOf" srcId="{0CD31979-E255-E346-BAE8-45860B89F3AA}" destId="{3F2CF9CB-48A7-1944-9C1F-47EAB8D03143}" srcOrd="0" destOrd="0" presId="urn:microsoft.com/office/officeart/2005/8/layout/hierarchy2"/>
    <dgm:cxn modelId="{506955D8-17A3-3A40-8246-2E95EFCED47C}" srcId="{8B1D43AC-812A-CE41-9DEB-665CCB58264D}" destId="{5AC59066-E9AF-2847-9268-FC4F132B5556}" srcOrd="1" destOrd="0" parTransId="{967E9858-5582-E043-B8A7-FA07A1FFEB31}" sibTransId="{6C9D5634-A26C-1947-9F0B-4FC623362E7F}"/>
    <dgm:cxn modelId="{87A56C17-CC35-2A46-9BFD-57FCA49D2DD0}" type="presOf" srcId="{5AC59066-E9AF-2847-9268-FC4F132B5556}" destId="{2D006791-A6A6-084A-9E21-41214630F9DA}" srcOrd="0" destOrd="0" presId="urn:microsoft.com/office/officeart/2005/8/layout/hierarchy2"/>
    <dgm:cxn modelId="{BAC7FBAC-59D5-AC4D-9D77-3205E26F05D9}" srcId="{0CD31979-E255-E346-BAE8-45860B89F3AA}" destId="{5D15C6AC-A889-D644-8838-4678B66ABDE2}" srcOrd="0" destOrd="0" parTransId="{B8E6E05F-DA9F-E740-B4D5-61E0B270E62E}" sibTransId="{1BB8F276-D081-2341-8E32-82D96FC726CF}"/>
    <dgm:cxn modelId="{5EB6A248-EDFB-2F4C-ACCC-9DD10ABE7210}" type="presOf" srcId="{026DF76F-092C-EA4F-B8A8-9DB2780A128C}" destId="{1AC18265-3406-5747-8EBD-05DB6E6CC989}" srcOrd="0" destOrd="0" presId="urn:microsoft.com/office/officeart/2005/8/layout/hierarchy2"/>
    <dgm:cxn modelId="{7767E74C-7C65-2349-B8FB-563BDC5B6072}" type="presOf" srcId="{A85FB45F-F810-E548-BAE9-4045ACAFFBDB}" destId="{FB97EE48-FFFF-5040-B819-0C951182F4AC}" srcOrd="1" destOrd="0" presId="urn:microsoft.com/office/officeart/2005/8/layout/hierarchy2"/>
    <dgm:cxn modelId="{EA516F1B-2D5F-1440-A569-FA63327A1FA5}" type="presOf" srcId="{E2FD4DE7-BD86-7C4A-8F8A-85F4184F7E14}" destId="{EC7C465B-2963-2C4B-BAE5-D3C76D460D88}" srcOrd="0" destOrd="0" presId="urn:microsoft.com/office/officeart/2005/8/layout/hierarchy2"/>
    <dgm:cxn modelId="{A8F6657B-994C-6542-8F36-168AF254C0E2}" type="presOf" srcId="{8A9791E2-C7FB-CB42-AFDF-0C36F267A2D8}" destId="{D1C6B2CE-A7F5-B94F-8C74-1BF548F59937}" srcOrd="0" destOrd="0" presId="urn:microsoft.com/office/officeart/2005/8/layout/hierarchy2"/>
    <dgm:cxn modelId="{78BF0D80-33C7-154F-84C5-9437405FF709}" srcId="{0CD31979-E255-E346-BAE8-45860B89F3AA}" destId="{E2FD4DE7-BD86-7C4A-8F8A-85F4184F7E14}" srcOrd="1" destOrd="0" parTransId="{3E18120D-DEB5-1B45-9241-6E1863B9DB1B}" sibTransId="{2354515E-5187-224A-9814-DF318B30FF37}"/>
    <dgm:cxn modelId="{B67A4875-D30F-864B-A0AC-95577113BC8E}" type="presOf" srcId="{8B1D43AC-812A-CE41-9DEB-665CCB58264D}" destId="{BEA1DEAD-9107-EC41-9314-E1486F95F2D2}" srcOrd="0" destOrd="0" presId="urn:microsoft.com/office/officeart/2005/8/layout/hierarchy2"/>
    <dgm:cxn modelId="{BFEE926D-CF1E-9D4D-BB54-E20224006D50}" type="presOf" srcId="{B8E6E05F-DA9F-E740-B4D5-61E0B270E62E}" destId="{D0500CBF-8680-404C-9E80-214EB1B619DD}" srcOrd="1" destOrd="0" presId="urn:microsoft.com/office/officeart/2005/8/layout/hierarchy2"/>
    <dgm:cxn modelId="{4D3FA821-632C-F142-8BF3-7D36CB96E62B}" type="presOf" srcId="{5D184B43-D2B3-174F-A677-09BE52FDABEE}" destId="{975A256B-0A4A-2F4A-A406-136D182DA0E1}" srcOrd="1" destOrd="0" presId="urn:microsoft.com/office/officeart/2005/8/layout/hierarchy2"/>
    <dgm:cxn modelId="{5561B23D-DB3E-4B41-B6DA-9D743D01DD53}" srcId="{8B1D43AC-812A-CE41-9DEB-665CCB58264D}" destId="{8A9791E2-C7FB-CB42-AFDF-0C36F267A2D8}" srcOrd="0" destOrd="0" parTransId="{5D184B43-D2B3-174F-A677-09BE52FDABEE}" sibTransId="{81E6ABE6-7127-9E42-A3B3-8E19F36555C0}"/>
    <dgm:cxn modelId="{CD30DDED-4590-9143-A87D-60547399EE1A}" type="presOf" srcId="{B8E6E05F-DA9F-E740-B4D5-61E0B270E62E}" destId="{3C136E9A-FF81-5E41-A143-6C8DC79D93C6}" srcOrd="0" destOrd="0" presId="urn:microsoft.com/office/officeart/2005/8/layout/hierarchy2"/>
    <dgm:cxn modelId="{807076ED-69C6-1B42-A699-5DBB1E5FCF28}" type="presOf" srcId="{3E18120D-DEB5-1B45-9241-6E1863B9DB1B}" destId="{388657F0-3AAD-F04D-94AF-E164CB2AD74C}" srcOrd="1" destOrd="0" presId="urn:microsoft.com/office/officeart/2005/8/layout/hierarchy2"/>
    <dgm:cxn modelId="{A303E808-6F8B-8647-8DFB-073E2AB8DA49}" type="presOf" srcId="{5D184B43-D2B3-174F-A677-09BE52FDABEE}" destId="{DC8CA502-A733-2145-95FA-1DA556FC5EAD}" srcOrd="0" destOrd="0" presId="urn:microsoft.com/office/officeart/2005/8/layout/hierarchy2"/>
    <dgm:cxn modelId="{D29F40D3-AB12-1040-A0C4-6238B20C43BE}" type="presOf" srcId="{642745FC-5DD9-C24A-8ACB-43DA46C20D12}" destId="{9267F4B3-E500-F240-8854-A4D8FC173D66}" srcOrd="0" destOrd="0" presId="urn:microsoft.com/office/officeart/2005/8/layout/hierarchy2"/>
    <dgm:cxn modelId="{D2AA0700-561E-8A45-AEFA-7B3F7F5471E5}" type="presOf" srcId="{3E18120D-DEB5-1B45-9241-6E1863B9DB1B}" destId="{00DF10EA-3FE9-7443-92CC-97998BBE5FBB}" srcOrd="0" destOrd="0" presId="urn:microsoft.com/office/officeart/2005/8/layout/hierarchy2"/>
    <dgm:cxn modelId="{2F34E6C5-D76A-A947-989C-7E5D0A63BADD}" type="presOf" srcId="{967E9858-5582-E043-B8A7-FA07A1FFEB31}" destId="{173B9F1E-06C1-F142-83EE-84888DC9DCF0}" srcOrd="1" destOrd="0" presId="urn:microsoft.com/office/officeart/2005/8/layout/hierarchy2"/>
    <dgm:cxn modelId="{99AE3DFA-FB38-AA4C-A330-80AF20B1B1E4}" type="presOf" srcId="{ECD3FF16-0AD0-3146-A68B-ABAF422C7701}" destId="{B93FB78C-37C3-0444-8BA9-D52D2BB8A7B7}" srcOrd="0" destOrd="0" presId="urn:microsoft.com/office/officeart/2005/8/layout/hierarchy2"/>
    <dgm:cxn modelId="{9414856C-85BA-C54A-B1AC-A9C67FD0C9CA}" type="presOf" srcId="{967E9858-5582-E043-B8A7-FA07A1FFEB31}" destId="{30573A52-47D4-FF4F-AABD-611FF69F432A}" srcOrd="0" destOrd="0" presId="urn:microsoft.com/office/officeart/2005/8/layout/hierarchy2"/>
    <dgm:cxn modelId="{76DBAAE8-7BB8-8645-8BA0-D014761D5CF7}" type="presOf" srcId="{642745FC-5DD9-C24A-8ACB-43DA46C20D12}" destId="{78153188-DBA0-BA42-AABD-ABF750098457}" srcOrd="1" destOrd="0" presId="urn:microsoft.com/office/officeart/2005/8/layout/hierarchy2"/>
    <dgm:cxn modelId="{ED27B0FD-9D65-B946-87D1-FD75B92C656D}" srcId="{E904BF55-27CF-F846-AA76-5CC00F69AE13}" destId="{ECD3FF16-0AD0-3146-A68B-ABAF422C7701}" srcOrd="0" destOrd="0" parTransId="{32D010E5-65E2-8141-86F9-CC00B6ECF7A7}" sibTransId="{02C19439-8D7B-4945-ADAB-81DECD8196FB}"/>
    <dgm:cxn modelId="{9B789F34-5A38-5740-8AF5-460173BFA094}" srcId="{ECD3FF16-0AD0-3146-A68B-ABAF422C7701}" destId="{8B1D43AC-812A-CE41-9DEB-665CCB58264D}" srcOrd="1" destOrd="0" parTransId="{A85FB45F-F810-E548-BAE9-4045ACAFFBDB}" sibTransId="{11DE40B9-1650-3C4E-91D3-713E9B690DB0}"/>
    <dgm:cxn modelId="{3D7F1D98-615C-F44B-8781-187285431957}" type="presParOf" srcId="{F8EBF976-6022-6149-A2CD-70B3221E635E}" destId="{8FC1EF32-89F2-C044-949D-8C1C87ECA1AB}" srcOrd="0" destOrd="0" presId="urn:microsoft.com/office/officeart/2005/8/layout/hierarchy2"/>
    <dgm:cxn modelId="{9876A0A1-5FCA-7145-9339-4384BF0B2AA5}" type="presParOf" srcId="{8FC1EF32-89F2-C044-949D-8C1C87ECA1AB}" destId="{B93FB78C-37C3-0444-8BA9-D52D2BB8A7B7}" srcOrd="0" destOrd="0" presId="urn:microsoft.com/office/officeart/2005/8/layout/hierarchy2"/>
    <dgm:cxn modelId="{4AF6BCC3-E4B1-A14B-B72E-21D22766A217}" type="presParOf" srcId="{8FC1EF32-89F2-C044-949D-8C1C87ECA1AB}" destId="{DECCC63C-EEB7-0240-9583-24381054B842}" srcOrd="1" destOrd="0" presId="urn:microsoft.com/office/officeart/2005/8/layout/hierarchy2"/>
    <dgm:cxn modelId="{F9452ADA-4047-6945-9F5C-56B8995ABE46}" type="presParOf" srcId="{DECCC63C-EEB7-0240-9583-24381054B842}" destId="{9267F4B3-E500-F240-8854-A4D8FC173D66}" srcOrd="0" destOrd="0" presId="urn:microsoft.com/office/officeart/2005/8/layout/hierarchy2"/>
    <dgm:cxn modelId="{AC7D4918-0B17-8948-9E77-56DCE5256A3D}" type="presParOf" srcId="{9267F4B3-E500-F240-8854-A4D8FC173D66}" destId="{78153188-DBA0-BA42-AABD-ABF750098457}" srcOrd="0" destOrd="0" presId="urn:microsoft.com/office/officeart/2005/8/layout/hierarchy2"/>
    <dgm:cxn modelId="{6FB450B9-23DA-6B42-B4D7-EB9BE74E89FA}" type="presParOf" srcId="{DECCC63C-EEB7-0240-9583-24381054B842}" destId="{8A196ECC-B5EF-9E4F-807F-09D804859043}" srcOrd="1" destOrd="0" presId="urn:microsoft.com/office/officeart/2005/8/layout/hierarchy2"/>
    <dgm:cxn modelId="{9E111413-D9AE-E94C-9502-C5150F2A386A}" type="presParOf" srcId="{8A196ECC-B5EF-9E4F-807F-09D804859043}" destId="{3F2CF9CB-48A7-1944-9C1F-47EAB8D03143}" srcOrd="0" destOrd="0" presId="urn:microsoft.com/office/officeart/2005/8/layout/hierarchy2"/>
    <dgm:cxn modelId="{8C5E6548-14BA-E345-9050-8CC7A6F9BE0B}" type="presParOf" srcId="{8A196ECC-B5EF-9E4F-807F-09D804859043}" destId="{A47B7830-2871-F348-A58F-31F095FC5E69}" srcOrd="1" destOrd="0" presId="urn:microsoft.com/office/officeart/2005/8/layout/hierarchy2"/>
    <dgm:cxn modelId="{F30D489B-FF4D-A944-BF66-45311010833E}" type="presParOf" srcId="{A47B7830-2871-F348-A58F-31F095FC5E69}" destId="{3C136E9A-FF81-5E41-A143-6C8DC79D93C6}" srcOrd="0" destOrd="0" presId="urn:microsoft.com/office/officeart/2005/8/layout/hierarchy2"/>
    <dgm:cxn modelId="{574B2F8B-C83A-D843-9E0A-9A136EDF9AFE}" type="presParOf" srcId="{3C136E9A-FF81-5E41-A143-6C8DC79D93C6}" destId="{D0500CBF-8680-404C-9E80-214EB1B619DD}" srcOrd="0" destOrd="0" presId="urn:microsoft.com/office/officeart/2005/8/layout/hierarchy2"/>
    <dgm:cxn modelId="{A1D9EDAB-F35F-5D43-AF1C-818B1E2E69D3}" type="presParOf" srcId="{A47B7830-2871-F348-A58F-31F095FC5E69}" destId="{9D75AA41-34C9-A649-B1DB-0E4C326589B6}" srcOrd="1" destOrd="0" presId="urn:microsoft.com/office/officeart/2005/8/layout/hierarchy2"/>
    <dgm:cxn modelId="{031F20DD-3213-7F4D-AF74-C6AF5C6E3F45}" type="presParOf" srcId="{9D75AA41-34C9-A649-B1DB-0E4C326589B6}" destId="{2D8DB504-0B28-254D-94EF-BF864E3E3E21}" srcOrd="0" destOrd="0" presId="urn:microsoft.com/office/officeart/2005/8/layout/hierarchy2"/>
    <dgm:cxn modelId="{D6A569B1-B959-7540-8062-87CB2227C788}" type="presParOf" srcId="{9D75AA41-34C9-A649-B1DB-0E4C326589B6}" destId="{4F70A218-A317-A340-8E5A-B88B668CCC0F}" srcOrd="1" destOrd="0" presId="urn:microsoft.com/office/officeart/2005/8/layout/hierarchy2"/>
    <dgm:cxn modelId="{0C77F3FD-25B0-EF49-B8B4-AC922D61389C}" type="presParOf" srcId="{A47B7830-2871-F348-A58F-31F095FC5E69}" destId="{00DF10EA-3FE9-7443-92CC-97998BBE5FBB}" srcOrd="2" destOrd="0" presId="urn:microsoft.com/office/officeart/2005/8/layout/hierarchy2"/>
    <dgm:cxn modelId="{5A9ADC56-8FF5-9640-B090-130337DB105B}" type="presParOf" srcId="{00DF10EA-3FE9-7443-92CC-97998BBE5FBB}" destId="{388657F0-3AAD-F04D-94AF-E164CB2AD74C}" srcOrd="0" destOrd="0" presId="urn:microsoft.com/office/officeart/2005/8/layout/hierarchy2"/>
    <dgm:cxn modelId="{05672DFD-3087-2544-BCF7-C43C86FBB5BA}" type="presParOf" srcId="{A47B7830-2871-F348-A58F-31F095FC5E69}" destId="{E548D725-DE2F-FC42-A1BE-2F994D1513C1}" srcOrd="3" destOrd="0" presId="urn:microsoft.com/office/officeart/2005/8/layout/hierarchy2"/>
    <dgm:cxn modelId="{5321A1D1-EAF6-1349-85D9-29EB7F9AC665}" type="presParOf" srcId="{E548D725-DE2F-FC42-A1BE-2F994D1513C1}" destId="{EC7C465B-2963-2C4B-BAE5-D3C76D460D88}" srcOrd="0" destOrd="0" presId="urn:microsoft.com/office/officeart/2005/8/layout/hierarchy2"/>
    <dgm:cxn modelId="{7BA802E7-800B-CD44-B289-A85139DB460F}" type="presParOf" srcId="{E548D725-DE2F-FC42-A1BE-2F994D1513C1}" destId="{A953DFF0-F6E2-CF43-BB91-C649A99BAEB9}" srcOrd="1" destOrd="0" presId="urn:microsoft.com/office/officeart/2005/8/layout/hierarchy2"/>
    <dgm:cxn modelId="{16B5BF87-6BA1-4945-AC15-FFB213BD3055}" type="presParOf" srcId="{A47B7830-2871-F348-A58F-31F095FC5E69}" destId="{FBE05549-5972-7A43-97E8-B6EA230DE88A}" srcOrd="4" destOrd="0" presId="urn:microsoft.com/office/officeart/2005/8/layout/hierarchy2"/>
    <dgm:cxn modelId="{73B09242-98CA-A448-AB99-33CA12103EC5}" type="presParOf" srcId="{FBE05549-5972-7A43-97E8-B6EA230DE88A}" destId="{8529AD4A-323A-8641-AC08-17B43F4026F7}" srcOrd="0" destOrd="0" presId="urn:microsoft.com/office/officeart/2005/8/layout/hierarchy2"/>
    <dgm:cxn modelId="{5492019C-6E5A-ED4F-A836-177E5E42DC20}" type="presParOf" srcId="{A47B7830-2871-F348-A58F-31F095FC5E69}" destId="{9B1146AD-5F33-C940-940C-F617B5B7DF9E}" srcOrd="5" destOrd="0" presId="urn:microsoft.com/office/officeart/2005/8/layout/hierarchy2"/>
    <dgm:cxn modelId="{583B893A-9A29-5948-B1B6-0F083F12F827}" type="presParOf" srcId="{9B1146AD-5F33-C940-940C-F617B5B7DF9E}" destId="{1AC18265-3406-5747-8EBD-05DB6E6CC989}" srcOrd="0" destOrd="0" presId="urn:microsoft.com/office/officeart/2005/8/layout/hierarchy2"/>
    <dgm:cxn modelId="{C1EC36A9-95E8-A04B-ABE7-09A35D6B91A4}" type="presParOf" srcId="{9B1146AD-5F33-C940-940C-F617B5B7DF9E}" destId="{0CE7CB92-37D8-A149-BF1B-6438AFBA7CBC}" srcOrd="1" destOrd="0" presId="urn:microsoft.com/office/officeart/2005/8/layout/hierarchy2"/>
    <dgm:cxn modelId="{87851F4A-FDE5-6045-A657-D413263D9687}" type="presParOf" srcId="{DECCC63C-EEB7-0240-9583-24381054B842}" destId="{AA48E68C-7159-3544-80D3-165E2FCD1A70}" srcOrd="2" destOrd="0" presId="urn:microsoft.com/office/officeart/2005/8/layout/hierarchy2"/>
    <dgm:cxn modelId="{0360F2DA-B5F2-A94C-AC50-AEB3B1FF0BC9}" type="presParOf" srcId="{AA48E68C-7159-3544-80D3-165E2FCD1A70}" destId="{FB97EE48-FFFF-5040-B819-0C951182F4AC}" srcOrd="0" destOrd="0" presId="urn:microsoft.com/office/officeart/2005/8/layout/hierarchy2"/>
    <dgm:cxn modelId="{27102BFC-D669-5547-B689-5917F5357BF3}" type="presParOf" srcId="{DECCC63C-EEB7-0240-9583-24381054B842}" destId="{37129869-5DA6-754A-84DE-A67D44EA2E8D}" srcOrd="3" destOrd="0" presId="urn:microsoft.com/office/officeart/2005/8/layout/hierarchy2"/>
    <dgm:cxn modelId="{17A21852-5D21-BC44-97DD-583FAFAD1D1B}" type="presParOf" srcId="{37129869-5DA6-754A-84DE-A67D44EA2E8D}" destId="{BEA1DEAD-9107-EC41-9314-E1486F95F2D2}" srcOrd="0" destOrd="0" presId="urn:microsoft.com/office/officeart/2005/8/layout/hierarchy2"/>
    <dgm:cxn modelId="{62F62F9F-79FA-B941-8BAF-3F8D16F1ACF3}" type="presParOf" srcId="{37129869-5DA6-754A-84DE-A67D44EA2E8D}" destId="{2B99E97B-AC46-B249-936A-9B3786DAFBDE}" srcOrd="1" destOrd="0" presId="urn:microsoft.com/office/officeart/2005/8/layout/hierarchy2"/>
    <dgm:cxn modelId="{8F40714A-8293-284B-A9D3-85CB5D35B593}" type="presParOf" srcId="{2B99E97B-AC46-B249-936A-9B3786DAFBDE}" destId="{DC8CA502-A733-2145-95FA-1DA556FC5EAD}" srcOrd="0" destOrd="0" presId="urn:microsoft.com/office/officeart/2005/8/layout/hierarchy2"/>
    <dgm:cxn modelId="{BD72FAF1-4959-4742-80CC-406D60AEDAF8}" type="presParOf" srcId="{DC8CA502-A733-2145-95FA-1DA556FC5EAD}" destId="{975A256B-0A4A-2F4A-A406-136D182DA0E1}" srcOrd="0" destOrd="0" presId="urn:microsoft.com/office/officeart/2005/8/layout/hierarchy2"/>
    <dgm:cxn modelId="{FA45BC26-AA0A-A144-A2B5-FA9E341656D8}" type="presParOf" srcId="{2B99E97B-AC46-B249-936A-9B3786DAFBDE}" destId="{1C5A426E-2E4E-F44D-9A33-3EB32B94D341}" srcOrd="1" destOrd="0" presId="urn:microsoft.com/office/officeart/2005/8/layout/hierarchy2"/>
    <dgm:cxn modelId="{1550BAE5-8161-3642-804E-6DBBA6A20E96}" type="presParOf" srcId="{1C5A426E-2E4E-F44D-9A33-3EB32B94D341}" destId="{D1C6B2CE-A7F5-B94F-8C74-1BF548F59937}" srcOrd="0" destOrd="0" presId="urn:microsoft.com/office/officeart/2005/8/layout/hierarchy2"/>
    <dgm:cxn modelId="{771ABD64-ABB2-2C46-AC80-F81EB6ED752B}" type="presParOf" srcId="{1C5A426E-2E4E-F44D-9A33-3EB32B94D341}" destId="{59605CD9-C1B4-014E-BAA7-00BD48593B11}" srcOrd="1" destOrd="0" presId="urn:microsoft.com/office/officeart/2005/8/layout/hierarchy2"/>
    <dgm:cxn modelId="{5F9A9349-18C3-5D47-A79A-86D90B232D22}" type="presParOf" srcId="{2B99E97B-AC46-B249-936A-9B3786DAFBDE}" destId="{30573A52-47D4-FF4F-AABD-611FF69F432A}" srcOrd="2" destOrd="0" presId="urn:microsoft.com/office/officeart/2005/8/layout/hierarchy2"/>
    <dgm:cxn modelId="{5937FEB7-D23B-4642-B6BD-ECB9BB704879}" type="presParOf" srcId="{30573A52-47D4-FF4F-AABD-611FF69F432A}" destId="{173B9F1E-06C1-F142-83EE-84888DC9DCF0}" srcOrd="0" destOrd="0" presId="urn:microsoft.com/office/officeart/2005/8/layout/hierarchy2"/>
    <dgm:cxn modelId="{E5CF30E6-EB42-374F-B361-C47DD32FCEBE}" type="presParOf" srcId="{2B99E97B-AC46-B249-936A-9B3786DAFBDE}" destId="{14BC08B9-6442-E147-8E21-E5E409164D07}" srcOrd="3" destOrd="0" presId="urn:microsoft.com/office/officeart/2005/8/layout/hierarchy2"/>
    <dgm:cxn modelId="{FBCDF67B-BDB3-7440-BD9D-388CE7D1E65A}" type="presParOf" srcId="{14BC08B9-6442-E147-8E21-E5E409164D07}" destId="{2D006791-A6A6-084A-9E21-41214630F9DA}" srcOrd="0" destOrd="0" presId="urn:microsoft.com/office/officeart/2005/8/layout/hierarchy2"/>
    <dgm:cxn modelId="{019073F6-8D18-6445-82E2-6680B91F573C}" type="presParOf" srcId="{14BC08B9-6442-E147-8E21-E5E409164D07}" destId="{249403FC-75BF-354B-8DA2-FD2EE5DA35A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FB78C-37C3-0444-8BA9-D52D2BB8A7B7}">
      <dsp:nvSpPr>
        <dsp:cNvPr id="0" name=""/>
        <dsp:cNvSpPr/>
      </dsp:nvSpPr>
      <dsp:spPr>
        <a:xfrm>
          <a:off x="534938" y="1704220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数据挖掘</a:t>
          </a:r>
          <a:endParaRPr lang="zh-CN" altLang="en-US" sz="1900" kern="1200" dirty="0"/>
        </a:p>
      </dsp:txBody>
      <dsp:txXfrm>
        <a:off x="554217" y="1723499"/>
        <a:ext cx="1277878" cy="619660"/>
      </dsp:txXfrm>
    </dsp:sp>
    <dsp:sp modelId="{9267F4B3-E500-F240-8854-A4D8FC173D66}">
      <dsp:nvSpPr>
        <dsp:cNvPr id="0" name=""/>
        <dsp:cNvSpPr/>
      </dsp:nvSpPr>
      <dsp:spPr>
        <a:xfrm rot="17945813">
          <a:off x="1573239" y="1544173"/>
          <a:ext cx="108284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2845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87591" y="1533164"/>
        <a:ext cx="54142" cy="54142"/>
      </dsp:txXfrm>
    </dsp:sp>
    <dsp:sp modelId="{3F2CF9CB-48A7-1944-9C1F-47EAB8D03143}">
      <dsp:nvSpPr>
        <dsp:cNvPr id="0" name=""/>
        <dsp:cNvSpPr/>
      </dsp:nvSpPr>
      <dsp:spPr>
        <a:xfrm>
          <a:off x="2377949" y="758031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基础</a:t>
          </a:r>
          <a:endParaRPr lang="zh-CN" altLang="en-US" sz="1900" kern="1200" dirty="0"/>
        </a:p>
      </dsp:txBody>
      <dsp:txXfrm>
        <a:off x="2397228" y="777310"/>
        <a:ext cx="1277878" cy="619660"/>
      </dsp:txXfrm>
    </dsp:sp>
    <dsp:sp modelId="{3C136E9A-FF81-5E41-A143-6C8DC79D93C6}">
      <dsp:nvSpPr>
        <dsp:cNvPr id="0" name=""/>
        <dsp:cNvSpPr/>
      </dsp:nvSpPr>
      <dsp:spPr>
        <a:xfrm rot="18289469">
          <a:off x="3496627" y="692603"/>
          <a:ext cx="9220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22093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34621" y="685612"/>
        <a:ext cx="46104" cy="46104"/>
      </dsp:txXfrm>
    </dsp:sp>
    <dsp:sp modelId="{2D8DB504-0B28-254D-94EF-BF864E3E3E21}">
      <dsp:nvSpPr>
        <dsp:cNvPr id="0" name=""/>
        <dsp:cNvSpPr/>
      </dsp:nvSpPr>
      <dsp:spPr>
        <a:xfrm>
          <a:off x="4220961" y="1080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环境</a:t>
          </a:r>
          <a:endParaRPr lang="zh-CN" altLang="en-US" sz="1900" kern="1200" dirty="0"/>
        </a:p>
      </dsp:txBody>
      <dsp:txXfrm>
        <a:off x="4240240" y="20359"/>
        <a:ext cx="1277878" cy="619660"/>
      </dsp:txXfrm>
    </dsp:sp>
    <dsp:sp modelId="{00DF10EA-3FE9-7443-92CC-97998BBE5FBB}">
      <dsp:nvSpPr>
        <dsp:cNvPr id="0" name=""/>
        <dsp:cNvSpPr/>
      </dsp:nvSpPr>
      <dsp:spPr>
        <a:xfrm>
          <a:off x="3694386" y="1071078"/>
          <a:ext cx="52657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26574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4509" y="1073976"/>
        <a:ext cx="26328" cy="26328"/>
      </dsp:txXfrm>
    </dsp:sp>
    <dsp:sp modelId="{EC7C465B-2963-2C4B-BAE5-D3C76D460D88}">
      <dsp:nvSpPr>
        <dsp:cNvPr id="0" name=""/>
        <dsp:cNvSpPr/>
      </dsp:nvSpPr>
      <dsp:spPr>
        <a:xfrm>
          <a:off x="4220961" y="758031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/>
            <a:t>基础库</a:t>
          </a:r>
        </a:p>
      </dsp:txBody>
      <dsp:txXfrm>
        <a:off x="4240240" y="777310"/>
        <a:ext cx="1277878" cy="619660"/>
      </dsp:txXfrm>
    </dsp:sp>
    <dsp:sp modelId="{FBE05549-5972-7A43-97E8-B6EA230DE88A}">
      <dsp:nvSpPr>
        <dsp:cNvPr id="0" name=""/>
        <dsp:cNvSpPr/>
      </dsp:nvSpPr>
      <dsp:spPr>
        <a:xfrm rot="3310531">
          <a:off x="3496627" y="1449554"/>
          <a:ext cx="9220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22093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34621" y="1442564"/>
        <a:ext cx="46104" cy="46104"/>
      </dsp:txXfrm>
    </dsp:sp>
    <dsp:sp modelId="{1AC18265-3406-5747-8EBD-05DB6E6CC989}">
      <dsp:nvSpPr>
        <dsp:cNvPr id="0" name=""/>
        <dsp:cNvSpPr/>
      </dsp:nvSpPr>
      <dsp:spPr>
        <a:xfrm>
          <a:off x="4220961" y="1514982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金融数据分析与挖掘</a:t>
          </a:r>
          <a:endParaRPr lang="zh-CN" altLang="en-US" sz="1900" kern="1200" dirty="0"/>
        </a:p>
      </dsp:txBody>
      <dsp:txXfrm>
        <a:off x="4240240" y="1534261"/>
        <a:ext cx="1277878" cy="619660"/>
      </dsp:txXfrm>
    </dsp:sp>
    <dsp:sp modelId="{AA48E68C-7159-3544-80D3-165E2FCD1A70}">
      <dsp:nvSpPr>
        <dsp:cNvPr id="0" name=""/>
        <dsp:cNvSpPr/>
      </dsp:nvSpPr>
      <dsp:spPr>
        <a:xfrm rot="3654187">
          <a:off x="1573239" y="2490362"/>
          <a:ext cx="108284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2845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87591" y="2479353"/>
        <a:ext cx="54142" cy="54142"/>
      </dsp:txXfrm>
    </dsp:sp>
    <dsp:sp modelId="{BEA1DEAD-9107-EC41-9314-E1486F95F2D2}">
      <dsp:nvSpPr>
        <dsp:cNvPr id="0" name=""/>
        <dsp:cNvSpPr/>
      </dsp:nvSpPr>
      <dsp:spPr>
        <a:xfrm>
          <a:off x="2377949" y="2650409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提升</a:t>
          </a:r>
          <a:endParaRPr lang="zh-CN" altLang="en-US" sz="1900" kern="1200" dirty="0"/>
        </a:p>
      </dsp:txBody>
      <dsp:txXfrm>
        <a:off x="2397228" y="2669688"/>
        <a:ext cx="1277878" cy="619660"/>
      </dsp:txXfrm>
    </dsp:sp>
    <dsp:sp modelId="{DC8CA502-A733-2145-95FA-1DA556FC5EAD}">
      <dsp:nvSpPr>
        <dsp:cNvPr id="0" name=""/>
        <dsp:cNvSpPr/>
      </dsp:nvSpPr>
      <dsp:spPr>
        <a:xfrm rot="19457599">
          <a:off x="3633434" y="2774218"/>
          <a:ext cx="6484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4847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1461" y="2774068"/>
        <a:ext cx="32423" cy="32423"/>
      </dsp:txXfrm>
    </dsp:sp>
    <dsp:sp modelId="{D1C6B2CE-A7F5-B94F-8C74-1BF548F59937}">
      <dsp:nvSpPr>
        <dsp:cNvPr id="0" name=""/>
        <dsp:cNvSpPr/>
      </dsp:nvSpPr>
      <dsp:spPr>
        <a:xfrm>
          <a:off x="4220961" y="2271933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机器学习</a:t>
          </a:r>
          <a:endParaRPr lang="zh-CN" altLang="en-US" sz="1900" kern="1200" dirty="0"/>
        </a:p>
      </dsp:txBody>
      <dsp:txXfrm>
        <a:off x="4240240" y="2291212"/>
        <a:ext cx="1277878" cy="619660"/>
      </dsp:txXfrm>
    </dsp:sp>
    <dsp:sp modelId="{30573A52-47D4-FF4F-AABD-611FF69F432A}">
      <dsp:nvSpPr>
        <dsp:cNvPr id="0" name=""/>
        <dsp:cNvSpPr/>
      </dsp:nvSpPr>
      <dsp:spPr>
        <a:xfrm rot="2142401">
          <a:off x="3633434" y="3152694"/>
          <a:ext cx="6484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4847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1461" y="3152544"/>
        <a:ext cx="32423" cy="32423"/>
      </dsp:txXfrm>
    </dsp:sp>
    <dsp:sp modelId="{2D006791-A6A6-084A-9E21-41214630F9DA}">
      <dsp:nvSpPr>
        <dsp:cNvPr id="0" name=""/>
        <dsp:cNvSpPr/>
      </dsp:nvSpPr>
      <dsp:spPr>
        <a:xfrm>
          <a:off x="4220961" y="3028885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深度学习</a:t>
          </a:r>
          <a:endParaRPr lang="zh-CN" altLang="en-US" sz="1900" kern="1200" dirty="0"/>
        </a:p>
      </dsp:txBody>
      <dsp:txXfrm>
        <a:off x="4240240" y="3048164"/>
        <a:ext cx="1277878" cy="61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二级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三级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四级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官网：</a:t>
            </a:r>
            <a:r>
              <a:rPr kumimoji="1" lang="en-US" altLang="zh-CN"/>
              <a:t>http://www.numpy.org/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np.set_printoptions(suppress=True) 不以科学计数法输出信息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  <a:endParaRPr lang="zh-CN" dirty="0" smtClean="0">
              <a:sym typeface="Eurostile" charset="0"/>
            </a:endParaRP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  <a:endParaRPr lang="zh-CN" dirty="0" smtClean="0">
              <a:sym typeface="Eurostile" charset="0"/>
            </a:endParaRP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  <a:endParaRPr lang="zh-CN" dirty="0" smtClean="0">
              <a:sym typeface="Eurostile" charset="0"/>
            </a:endParaRP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  <a:endParaRPr lang="zh-CN" dirty="0" smtClean="0">
              <a:sym typeface="Eurostile" charset="0"/>
            </a:endParaRP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  <a:endParaRPr lang="zh-CN" dirty="0" smtClean="0">
              <a:sym typeface="Eurostile" charset="0"/>
            </a:endParaRP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  <a:endParaRPr lang="zh-CN" dirty="0" smtClean="0">
              <a:sym typeface="Eurostil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1431" y="2423907"/>
            <a:ext cx="26468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1946910"/>
            <a:ext cx="8229600" cy="300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69311" y="2851192"/>
            <a:ext cx="6105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i="0">
                <a:solidFill>
                  <a:srgbClr val="0070C0"/>
                </a:solidFill>
                <a:effectLst/>
                <a:latin typeface="Monaco" charset="0"/>
              </a:rPr>
              <a:t>当同一类型的数据需要用到大量的变量来存储时，为了方便管理可以使用数组来存储。</a:t>
            </a:r>
            <a:endParaRPr lang="zh-CN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0108" y="765666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0070C0"/>
                </a:solidFill>
              </a:rPr>
              <a:t>ndarray-Numpy</a:t>
            </a:r>
            <a:r>
              <a:rPr kumimoji="1" lang="zh-CN" altLang="en-US" sz="3600">
                <a:solidFill>
                  <a:srgbClr val="0070C0"/>
                </a:solidFill>
              </a:rPr>
              <a:t>的核心</a:t>
            </a:r>
            <a:endParaRPr kumimoji="1" lang="zh-CN" altLang="en-US" sz="360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16358" y="2605460"/>
            <a:ext cx="5781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ndarray(N-dimensional</a:t>
            </a:r>
            <a:r>
              <a:rPr kumimoji="1" lang="zh-CN" altLang="en-US" sz="2400"/>
              <a:t> </a:t>
            </a:r>
            <a:r>
              <a:rPr kumimoji="1" lang="en-US" altLang="zh-CN" sz="2400"/>
              <a:t>array)</a:t>
            </a:r>
            <a:r>
              <a:rPr kumimoji="1" lang="zh-CN" altLang="en-US" sz="2400"/>
              <a:t>，即</a:t>
            </a:r>
            <a:r>
              <a:rPr kumimoji="1" lang="en-US" altLang="zh-CN" sz="2400"/>
              <a:t>N</a:t>
            </a:r>
            <a:r>
              <a:rPr kumimoji="1" lang="zh-CN" altLang="en-US" sz="2400"/>
              <a:t>维数组</a:t>
            </a:r>
            <a:endParaRPr kumimoji="1" lang="zh-CN" altLang="en-US" sz="2400"/>
          </a:p>
          <a:p>
            <a:endParaRPr kumimoji="1" lang="en-US" altLang="zh-CN" sz="2400"/>
          </a:p>
          <a:p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数据类型、形状、轴</a:t>
            </a:r>
            <a:r>
              <a:rPr kumimoji="1" lang="en-US" altLang="zh-CN" sz="2400"/>
              <a:t>(</a:t>
            </a:r>
            <a:r>
              <a:rPr kumimoji="1" lang="zh-CN" altLang="en-US" sz="2400">
                <a:solidFill>
                  <a:srgbClr val="FF0000"/>
                </a:solidFill>
              </a:rPr>
              <a:t>维数</a:t>
            </a:r>
            <a:r>
              <a:rPr kumimoji="1" lang="en-US" altLang="zh-CN" sz="2400"/>
              <a:t>)</a:t>
            </a:r>
            <a:endParaRPr kumimoji="1"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8793" y="1766908"/>
            <a:ext cx="3302000" cy="27686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796496" y="2112602"/>
            <a:ext cx="1967696" cy="1804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3138185" y="2617466"/>
            <a:ext cx="149025" cy="19142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15473" y="1766908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FF0000"/>
                </a:solidFill>
              </a:rPr>
              <a:t>0</a:t>
            </a:r>
            <a:r>
              <a:rPr kumimoji="1" lang="zh-CN" altLang="en-US" sz="2000">
                <a:solidFill>
                  <a:srgbClr val="FF0000"/>
                </a:solidFill>
              </a:rPr>
              <a:t>           </a:t>
            </a:r>
            <a:r>
              <a:rPr kumimoji="1" lang="en-US" altLang="zh-CN" sz="2000">
                <a:solidFill>
                  <a:srgbClr val="FF0000"/>
                </a:solidFill>
              </a:rPr>
              <a:t>1</a:t>
            </a:r>
            <a:r>
              <a:rPr kumimoji="1" lang="zh-CN" altLang="en-US" sz="2000">
                <a:solidFill>
                  <a:srgbClr val="FF0000"/>
                </a:solidFill>
              </a:rPr>
              <a:t>         </a:t>
            </a:r>
            <a:r>
              <a:rPr kumimoji="1" lang="en-US" altLang="zh-CN" sz="2000">
                <a:solidFill>
                  <a:srgbClr val="FF0000"/>
                </a:solidFill>
              </a:rPr>
              <a:t>2</a:t>
            </a:r>
            <a:endParaRPr kumimoji="1" lang="zh-CN" altLang="en-US" sz="20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84963" y="2500385"/>
            <a:ext cx="3273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FF0000"/>
                </a:solidFill>
              </a:rPr>
              <a:t>0</a:t>
            </a:r>
            <a:endParaRPr kumimoji="1" lang="en-US" altLang="zh-CN" sz="2000">
              <a:solidFill>
                <a:srgbClr val="FF0000"/>
              </a:solidFill>
            </a:endParaRPr>
          </a:p>
          <a:p>
            <a:endParaRPr kumimoji="1" lang="en-US" altLang="zh-CN" sz="2000">
              <a:solidFill>
                <a:srgbClr val="FF0000"/>
              </a:solidFill>
            </a:endParaRPr>
          </a:p>
          <a:p>
            <a:endParaRPr kumimoji="1" lang="en-US" altLang="zh-CN" sz="2000">
              <a:solidFill>
                <a:srgbClr val="FF0000"/>
              </a:solidFill>
            </a:endParaRPr>
          </a:p>
          <a:p>
            <a:r>
              <a:rPr kumimoji="1" lang="en-US" altLang="zh-CN" sz="2000">
                <a:solidFill>
                  <a:srgbClr val="FF0000"/>
                </a:solidFill>
              </a:rPr>
              <a:t>1</a:t>
            </a:r>
            <a:endParaRPr kumimoji="1" lang="en-US" altLang="zh-CN" sz="2000">
              <a:solidFill>
                <a:srgbClr val="FF0000"/>
              </a:solidFill>
            </a:endParaRPr>
          </a:p>
          <a:p>
            <a:endParaRPr kumimoji="1" lang="en-US" altLang="zh-CN" sz="2000">
              <a:solidFill>
                <a:srgbClr val="FF0000"/>
              </a:solidFill>
            </a:endParaRPr>
          </a:p>
          <a:p>
            <a:endParaRPr kumimoji="1" lang="en-US" altLang="zh-CN" sz="2000">
              <a:solidFill>
                <a:srgbClr val="FF0000"/>
              </a:solidFill>
            </a:endParaRPr>
          </a:p>
          <a:p>
            <a:r>
              <a:rPr kumimoji="1" lang="en-US" altLang="zh-CN" sz="2000">
                <a:solidFill>
                  <a:srgbClr val="FF0000"/>
                </a:solidFill>
              </a:rPr>
              <a:t>2</a:t>
            </a:r>
            <a:endParaRPr kumimoji="1"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869" y="1199057"/>
            <a:ext cx="7543800" cy="47371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1655180" y="1018573"/>
            <a:ext cx="1967696" cy="1804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996869" y="1523437"/>
            <a:ext cx="149025" cy="19142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1446835" y="1331088"/>
            <a:ext cx="6447099" cy="39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74157" y="672879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FF0000"/>
                </a:solidFill>
              </a:rPr>
              <a:t>0</a:t>
            </a:r>
            <a:r>
              <a:rPr kumimoji="1" lang="zh-CN" altLang="en-US" sz="2000">
                <a:solidFill>
                  <a:srgbClr val="FF0000"/>
                </a:solidFill>
              </a:rPr>
              <a:t>           </a:t>
            </a:r>
            <a:r>
              <a:rPr kumimoji="1" lang="en-US" altLang="zh-CN" sz="2000">
                <a:solidFill>
                  <a:srgbClr val="FF0000"/>
                </a:solidFill>
              </a:rPr>
              <a:t>1</a:t>
            </a:r>
            <a:r>
              <a:rPr kumimoji="1" lang="zh-CN" altLang="en-US" sz="2000">
                <a:solidFill>
                  <a:srgbClr val="FF0000"/>
                </a:solidFill>
              </a:rPr>
              <a:t>         </a:t>
            </a:r>
            <a:r>
              <a:rPr kumimoji="1" lang="en-US" altLang="zh-CN" sz="2000">
                <a:solidFill>
                  <a:srgbClr val="FF0000"/>
                </a:solidFill>
              </a:rPr>
              <a:t>2</a:t>
            </a:r>
            <a:endParaRPr kumimoji="1" lang="zh-CN" altLang="en-US" sz="200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3647" y="1406356"/>
            <a:ext cx="3273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FF0000"/>
                </a:solidFill>
              </a:rPr>
              <a:t>0</a:t>
            </a:r>
            <a:endParaRPr kumimoji="1" lang="en-US" altLang="zh-CN" sz="2000">
              <a:solidFill>
                <a:srgbClr val="FF0000"/>
              </a:solidFill>
            </a:endParaRPr>
          </a:p>
          <a:p>
            <a:endParaRPr kumimoji="1" lang="en-US" altLang="zh-CN" sz="2000">
              <a:solidFill>
                <a:srgbClr val="FF0000"/>
              </a:solidFill>
            </a:endParaRPr>
          </a:p>
          <a:p>
            <a:endParaRPr kumimoji="1" lang="en-US" altLang="zh-CN" sz="2000">
              <a:solidFill>
                <a:srgbClr val="FF0000"/>
              </a:solidFill>
            </a:endParaRPr>
          </a:p>
          <a:p>
            <a:r>
              <a:rPr kumimoji="1" lang="en-US" altLang="zh-CN" sz="2000">
                <a:solidFill>
                  <a:srgbClr val="FF0000"/>
                </a:solidFill>
              </a:rPr>
              <a:t>1</a:t>
            </a:r>
            <a:endParaRPr kumimoji="1" lang="en-US" altLang="zh-CN" sz="2000">
              <a:solidFill>
                <a:srgbClr val="FF0000"/>
              </a:solidFill>
            </a:endParaRPr>
          </a:p>
          <a:p>
            <a:endParaRPr kumimoji="1" lang="en-US" altLang="zh-CN" sz="2000">
              <a:solidFill>
                <a:srgbClr val="FF0000"/>
              </a:solidFill>
            </a:endParaRPr>
          </a:p>
          <a:p>
            <a:endParaRPr kumimoji="1" lang="en-US" altLang="zh-CN" sz="2000">
              <a:solidFill>
                <a:srgbClr val="FF0000"/>
              </a:solidFill>
            </a:endParaRPr>
          </a:p>
          <a:p>
            <a:r>
              <a:rPr kumimoji="1" lang="en-US" altLang="zh-CN" sz="2000">
                <a:solidFill>
                  <a:srgbClr val="FF0000"/>
                </a:solidFill>
              </a:rPr>
              <a:t>2</a:t>
            </a:r>
            <a:endParaRPr kumimoji="1" lang="en-US" altLang="zh-CN" sz="200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40375" y="400484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0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63702" y="479936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1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33327" y="554496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2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i="0">
                <a:solidFill>
                  <a:srgbClr val="333333"/>
                </a:solidFill>
                <a:effectLst/>
                <a:latin typeface="Helvetica Neue" charset="0"/>
              </a:rPr>
              <a:t>ndarray 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对象由计算机内存中的一维连续区域组成，带有将每个元素映射到内存块中某个位置的索引方案。 内存块以按行（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C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风格）或按列（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FORTRAN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或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MatLab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风格）的方式保存元素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1559" y="2571749"/>
            <a:ext cx="82337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/>
              <a:t>属性：</a:t>
            </a:r>
            <a:endParaRPr kumimoji="1" lang="en-US" altLang="zh-CN" sz="2400"/>
          </a:p>
          <a:p>
            <a:r>
              <a:rPr kumimoji="1" lang="en-US" altLang="zh-CN" sz="2400"/>
              <a:t>dtype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ndim:</a:t>
            </a:r>
            <a:r>
              <a:rPr lang="zh-CN" altLang="en-US" sz="2400"/>
              <a:t>返回数组的维数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size: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shape:</a:t>
            </a:r>
            <a:r>
              <a:rPr lang="zh-CN" altLang="en-US" sz="2400"/>
              <a:t>返回一个包含数组维度的元组，它也可以用于调整数组大小</a:t>
            </a:r>
            <a:endParaRPr kumimoji="1"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051559" y="1816792"/>
            <a:ext cx="3376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创建：</a:t>
            </a:r>
            <a:r>
              <a:rPr kumimoji="1" lang="en-US" altLang="zh-CN" sz="2400"/>
              <a:t>np.array(dtype=)</a:t>
            </a:r>
            <a:endParaRPr kumimoji="1"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720" y="566030"/>
            <a:ext cx="6056732" cy="5356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25780" y="6075840"/>
            <a:ext cx="86182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注意：</a:t>
            </a:r>
            <a:r>
              <a:rPr lang="en-US" altLang="zh-CN"/>
              <a:t>int8</a:t>
            </a:r>
            <a:r>
              <a:rPr lang="zh-CN" altLang="en-US"/>
              <a:t>，</a:t>
            </a:r>
            <a:r>
              <a:rPr lang="en-US" altLang="zh-CN"/>
              <a:t>int16</a:t>
            </a:r>
            <a:r>
              <a:rPr lang="zh-CN" altLang="en-US"/>
              <a:t>，</a:t>
            </a:r>
            <a:r>
              <a:rPr lang="en-US" altLang="zh-CN"/>
              <a:t>int32</a:t>
            </a:r>
            <a:r>
              <a:rPr lang="zh-CN" altLang="en-US"/>
              <a:t>，</a:t>
            </a:r>
            <a:r>
              <a:rPr lang="en-US" altLang="zh-CN"/>
              <a:t>int64 </a:t>
            </a:r>
            <a:r>
              <a:rPr lang="zh-CN" altLang="en-US"/>
              <a:t>可替换为等价的字符串 </a:t>
            </a:r>
            <a:r>
              <a:rPr lang="en-US" altLang="zh-CN"/>
              <a:t>'i1'</a:t>
            </a:r>
            <a:r>
              <a:rPr lang="zh-CN" altLang="en-US"/>
              <a:t>，</a:t>
            </a:r>
            <a:r>
              <a:rPr lang="en-US" altLang="zh-CN"/>
              <a:t>'i2'</a:t>
            </a:r>
            <a:r>
              <a:rPr lang="zh-CN" altLang="en-US"/>
              <a:t>，</a:t>
            </a:r>
            <a:r>
              <a:rPr lang="en-US" altLang="zh-CN"/>
              <a:t>'i4'</a:t>
            </a:r>
            <a:r>
              <a:rPr lang="zh-CN" altLang="en-US"/>
              <a:t>，以及其他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03270" y="1652260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'b'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：布尔值</a:t>
            </a:r>
            <a:endParaRPr lang="en-US" altLang="zh-CN" sz="2000" b="0" i="0">
              <a:solidFill>
                <a:srgbClr val="0070C0"/>
              </a:solidFill>
              <a:effectLst/>
              <a:latin typeface="Helvetica Neu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'i'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：符号整数</a:t>
            </a:r>
            <a:endParaRPr lang="zh-CN" altLang="en-US" sz="2000" b="0" i="0">
              <a:solidFill>
                <a:srgbClr val="0070C0"/>
              </a:solidFill>
              <a:effectLst/>
              <a:latin typeface="Helvetica Neu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'u'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：无符号整数</a:t>
            </a:r>
            <a:endParaRPr lang="zh-CN" altLang="en-US" sz="2000" b="0" i="0">
              <a:solidFill>
                <a:srgbClr val="0070C0"/>
              </a:solidFill>
              <a:effectLst/>
              <a:latin typeface="Helvetica Neu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'f'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：浮点</a:t>
            </a:r>
            <a:endParaRPr lang="zh-CN" altLang="en-US" sz="2000" b="0" i="0">
              <a:solidFill>
                <a:srgbClr val="0070C0"/>
              </a:solidFill>
              <a:effectLst/>
              <a:latin typeface="Helvetica Neu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'c'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：复数浮点</a:t>
            </a:r>
            <a:endParaRPr lang="zh-CN" altLang="en-US" sz="2000" b="0" i="0">
              <a:solidFill>
                <a:srgbClr val="0070C0"/>
              </a:solidFill>
              <a:effectLst/>
              <a:latin typeface="Helvetica Neu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'm'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：时间间隔</a:t>
            </a:r>
            <a:endParaRPr lang="zh-CN" altLang="en-US" sz="2000" b="0" i="0">
              <a:solidFill>
                <a:srgbClr val="0070C0"/>
              </a:solidFill>
              <a:effectLst/>
              <a:latin typeface="Helvetica Neu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'M'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：日期时间</a:t>
            </a:r>
            <a:endParaRPr lang="zh-CN" altLang="en-US" sz="2000" b="0" i="0">
              <a:solidFill>
                <a:srgbClr val="0070C0"/>
              </a:solidFill>
              <a:effectLst/>
              <a:latin typeface="Helvetica Neu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'O'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：</a:t>
            </a: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Python 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对象</a:t>
            </a:r>
            <a:endParaRPr lang="zh-CN" altLang="en-US" sz="2000" b="0" i="0">
              <a:solidFill>
                <a:srgbClr val="0070C0"/>
              </a:solidFill>
              <a:effectLst/>
              <a:latin typeface="Helvetica Neu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'S', 'a'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：字节串</a:t>
            </a:r>
            <a:endParaRPr lang="zh-CN" altLang="en-US" sz="2000" b="0" i="0">
              <a:solidFill>
                <a:srgbClr val="0070C0"/>
              </a:solidFill>
              <a:effectLst/>
              <a:latin typeface="Helvetica Neu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'U'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：</a:t>
            </a: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Unicode</a:t>
            </a:r>
            <a:endParaRPr lang="en-US" altLang="zh-CN" sz="2000" b="0" i="0">
              <a:solidFill>
                <a:srgbClr val="0070C0"/>
              </a:solidFill>
              <a:effectLst/>
              <a:latin typeface="Helvetica Neue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'V'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：原始数据（</a:t>
            </a:r>
            <a:r>
              <a:rPr lang="en-US" altLang="zh-CN" sz="2000" b="0" i="0">
                <a:solidFill>
                  <a:srgbClr val="0070C0"/>
                </a:solidFill>
                <a:effectLst/>
                <a:latin typeface="Helvetica Neue" charset="0"/>
              </a:rPr>
              <a:t>void</a:t>
            </a:r>
            <a:r>
              <a:rPr lang="zh-CN" altLang="en-US" sz="2000" b="0" i="0">
                <a:solidFill>
                  <a:srgbClr val="0070C0"/>
                </a:solidFill>
                <a:effectLst/>
                <a:latin typeface="Helvetica Neue" charset="0"/>
              </a:rPr>
              <a:t>）</a:t>
            </a:r>
            <a:endParaRPr lang="zh-CN" altLang="en-US" sz="2000" b="0" i="0">
              <a:solidFill>
                <a:srgbClr val="0070C0"/>
              </a:solidFill>
              <a:effectLst/>
              <a:latin typeface="Helvetica Neue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8740" y="830076"/>
            <a:ext cx="6802294" cy="3046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4439412"/>
            <a:ext cx="8046720" cy="17099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96" y="4319063"/>
            <a:ext cx="4814104" cy="1950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800" y="668142"/>
            <a:ext cx="8128000" cy="715579"/>
          </a:xfrm>
        </p:spPr>
        <p:txBody>
          <a:bodyPr/>
          <a:lstStyle/>
          <a:p>
            <a:r>
              <a:rPr kumimoji="1" lang="zh-CN" altLang="en-US" dirty="0" smtClean="0"/>
              <a:t>课程概要</a:t>
            </a:r>
            <a:endParaRPr kumimoji="1" lang="zh-CN" altLang="en-US" dirty="0"/>
          </a:p>
        </p:txBody>
      </p:sp>
      <p:graphicFrame>
        <p:nvGraphicFramePr>
          <p:cNvPr id="9" name="图表 8"/>
          <p:cNvGraphicFramePr/>
          <p:nvPr/>
        </p:nvGraphicFramePr>
        <p:xfrm>
          <a:off x="1547664" y="1772816"/>
          <a:ext cx="6072336" cy="3688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51521" y="788815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0070C0"/>
                </a:solidFill>
              </a:rPr>
              <a:t>Numpy</a:t>
            </a:r>
            <a:r>
              <a:rPr kumimoji="1" lang="zh-CN" altLang="en-US" sz="3600">
                <a:solidFill>
                  <a:srgbClr val="0070C0"/>
                </a:solidFill>
              </a:rPr>
              <a:t>基本操作</a:t>
            </a:r>
            <a:endParaRPr kumimoji="1" lang="zh-CN" altLang="en-US" sz="360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6602" y="2709921"/>
            <a:ext cx="49728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、自带创建数组方法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>
                <a:solidFill>
                  <a:srgbClr val="FF0000"/>
                </a:solidFill>
              </a:rPr>
              <a:t>2</a:t>
            </a:r>
            <a:r>
              <a:rPr kumimoji="1" lang="zh-CN" altLang="en-US" sz="2400">
                <a:solidFill>
                  <a:srgbClr val="FF0000"/>
                </a:solidFill>
              </a:rPr>
              <a:t>、数组的索引机制、切片迭代方法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endParaRPr kumimoji="1" lang="en-US" altLang="zh-CN" sz="2400">
              <a:solidFill>
                <a:srgbClr val="FF0000"/>
              </a:solidFill>
            </a:endParaRPr>
          </a:p>
          <a:p>
            <a:r>
              <a:rPr kumimoji="1" lang="en-US" altLang="zh-CN" sz="2400">
                <a:solidFill>
                  <a:srgbClr val="FF0000"/>
                </a:solidFill>
              </a:rPr>
              <a:t>3</a:t>
            </a:r>
            <a:r>
              <a:rPr kumimoji="1" lang="zh-CN" altLang="en-US" sz="2400">
                <a:solidFill>
                  <a:srgbClr val="FF0000"/>
                </a:solidFill>
              </a:rPr>
              <a:t>、数组的形状改变</a:t>
            </a:r>
            <a:endParaRPr kumimoji="1"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60807" y="80038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创建数组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35006"/>
            <a:ext cx="9144000" cy="2690813"/>
          </a:xfrm>
          <a:prstGeom prst="rect">
            <a:avLst/>
          </a:prstGeom>
        </p:spPr>
      </p:pic>
      <p:cxnSp>
        <p:nvCxnSpPr>
          <p:cNvPr id="6" name="直线连接符 5"/>
          <p:cNvCxnSpPr>
            <a:stCxn id="4" idx="1"/>
            <a:endCxn id="4" idx="3"/>
          </p:cNvCxnSpPr>
          <p:nvPr/>
        </p:nvCxnSpPr>
        <p:spPr>
          <a:xfrm>
            <a:off x="0" y="3880413"/>
            <a:ext cx="910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18000" y="4356904"/>
            <a:ext cx="910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90077"/>
            <a:ext cx="9144000" cy="30778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20027" y="81196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从现有的数据创建数组</a:t>
            </a:r>
            <a:endParaRPr kumimoji="1" lang="zh-CN" altLang="en-US" sz="2800">
              <a:solidFill>
                <a:srgbClr val="7030A0"/>
              </a:solidFill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36000" y="2457016"/>
            <a:ext cx="910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0" y="2209366"/>
            <a:ext cx="910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0" y="4803976"/>
            <a:ext cx="910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53410" y="1043925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关于</a:t>
            </a:r>
            <a:r>
              <a:rPr kumimoji="1" lang="en-US" altLang="zh-CN" sz="2400">
                <a:solidFill>
                  <a:srgbClr val="0070C0"/>
                </a:solidFill>
              </a:rPr>
              <a:t>array</a:t>
            </a:r>
            <a:r>
              <a:rPr kumimoji="1" lang="zh-CN" altLang="en-US" sz="2400">
                <a:solidFill>
                  <a:srgbClr val="0070C0"/>
                </a:solidFill>
              </a:rPr>
              <a:t>和</a:t>
            </a:r>
            <a:r>
              <a:rPr kumimoji="1" lang="en-US" altLang="zh-CN" sz="2400">
                <a:solidFill>
                  <a:srgbClr val="0070C0"/>
                </a:solidFill>
              </a:rPr>
              <a:t>asarray</a:t>
            </a:r>
            <a:endParaRPr kumimoji="1" lang="zh-CN" altLang="en-US" sz="240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84705" y="2798445"/>
            <a:ext cx="56235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array和asarray都可以将结构数据转化为ndarray，但是主要区别就是当数据源是ndarray时，array仍然会copy出一个副本，占用新的内存，但asarray不会。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57187" y="78910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创建固定范围的数组</a:t>
            </a:r>
            <a:endParaRPr kumimoji="1" lang="zh-CN" altLang="en-US" sz="280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7310" y="1748790"/>
            <a:ext cx="7808595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np.linspace</a:t>
            </a:r>
            <a:r>
              <a:rPr lang="en-US" altLang="zh-CN" sz="2400"/>
              <a:t> (start, stop, num, endpoint, retstep, dtype)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生成等间隔的序列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start</a:t>
            </a:r>
            <a:r>
              <a:rPr lang="zh-CN" altLang="en-US" sz="2400"/>
              <a:t> 序列的起始值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stop</a:t>
            </a:r>
            <a:r>
              <a:rPr lang="zh-CN" altLang="en-US" sz="2400"/>
              <a:t> 序列的终止值，</a:t>
            </a:r>
            <a:endParaRPr lang="en-US" altLang="zh-CN" sz="2400"/>
          </a:p>
          <a:p>
            <a:pPr lvl="1"/>
            <a:r>
              <a:rPr lang="zh-CN" altLang="en-US" sz="2400"/>
              <a:t>如果</a:t>
            </a:r>
            <a:r>
              <a:rPr lang="en-US" altLang="zh-CN" sz="2400"/>
              <a:t>endpoint</a:t>
            </a:r>
            <a:r>
              <a:rPr lang="zh-CN" altLang="en-US" sz="2400"/>
              <a:t>为</a:t>
            </a:r>
            <a:r>
              <a:rPr lang="en-US" altLang="zh-CN" sz="2400"/>
              <a:t>true</a:t>
            </a:r>
            <a:r>
              <a:rPr lang="zh-CN" altLang="en-US" sz="2400"/>
              <a:t>，该值包含于序列中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num</a:t>
            </a:r>
            <a:r>
              <a:rPr lang="zh-CN" altLang="en-US" sz="2400"/>
              <a:t> 要生成的等间隔样例数量，默认为</a:t>
            </a:r>
            <a:r>
              <a:rPr lang="en-US" altLang="zh-CN" sz="2400"/>
              <a:t>50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endpoint </a:t>
            </a:r>
            <a:r>
              <a:rPr lang="zh-CN" altLang="en-US" sz="2400"/>
              <a:t>序列中是否包含</a:t>
            </a:r>
            <a:r>
              <a:rPr lang="en-US" altLang="zh-CN" sz="2400"/>
              <a:t>stop</a:t>
            </a:r>
            <a:r>
              <a:rPr lang="zh-CN" altLang="en-US" sz="2400"/>
              <a:t>值，默认为</a:t>
            </a:r>
            <a:r>
              <a:rPr lang="en-US" altLang="zh-CN" sz="2400"/>
              <a:t>ture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retstep</a:t>
            </a:r>
            <a:r>
              <a:rPr lang="zh-CN" altLang="en-US" sz="2400"/>
              <a:t> 如果为</a:t>
            </a:r>
            <a:r>
              <a:rPr lang="en-US" altLang="zh-CN" sz="2400"/>
              <a:t>true</a:t>
            </a:r>
            <a:r>
              <a:rPr lang="zh-CN" altLang="en-US" sz="2400"/>
              <a:t>，返回样例，</a:t>
            </a:r>
            <a:endParaRPr lang="en-US" altLang="zh-CN" sz="2400"/>
          </a:p>
          <a:p>
            <a:pPr lvl="1"/>
            <a:r>
              <a:rPr lang="zh-CN" altLang="en-US" sz="2400"/>
              <a:t>以及连续数字之间的步长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dtype </a:t>
            </a:r>
            <a:r>
              <a:rPr lang="zh-CN" altLang="en-US" sz="2400"/>
              <a:t>输出</a:t>
            </a:r>
            <a:r>
              <a:rPr lang="en-US" altLang="zh-CN" sz="2400"/>
              <a:t>ndarray</a:t>
            </a:r>
            <a:r>
              <a:rPr lang="zh-CN" altLang="en-US" sz="2400"/>
              <a:t>的数据类型</a:t>
            </a:r>
            <a:endParaRPr lang="zh-CN" altLang="en-US" sz="240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常用于创建等差数列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0120" y="2708910"/>
            <a:ext cx="805116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/>
              <a:t>类似的还有</a:t>
            </a:r>
            <a:r>
              <a:rPr kumimoji="1" lang="en-US" altLang="zh-CN" sz="2400"/>
              <a:t>:</a:t>
            </a:r>
            <a:endParaRPr kumimoji="1" lang="en-US" altLang="zh-CN" sz="2400"/>
          </a:p>
          <a:p>
            <a:pPr algn="l"/>
            <a:endParaRPr kumimoji="1" lang="en-US" altLang="zh-CN" sz="2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400"/>
              <a:t>numpy.arange(start, stop, step, dtype)</a:t>
            </a:r>
            <a:endParaRPr lang="en-US" altLang="zh-CN" sz="2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400"/>
              <a:t>numpy.logspace(start, stop, num, endpoint, base, dtype)</a:t>
            </a:r>
            <a:endParaRPr lang="en-US" altLang="zh-CN" sz="2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2400">
                <a:sym typeface="+mn-ea"/>
              </a:rPr>
              <a:t>常用于创建等比数列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88657" y="80053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创建随机的数组</a:t>
            </a:r>
            <a:endParaRPr kumimoji="1" lang="zh-CN" altLang="en-US" sz="280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7310" y="1748790"/>
            <a:ext cx="65149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np.random</a:t>
            </a:r>
            <a:r>
              <a:rPr kumimoji="1" lang="zh-CN" altLang="en-US" sz="2400"/>
              <a:t>模块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均匀分布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np.random.rand(10)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np.random.uniform(0, 100)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np.random.randint(100)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正态分布？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# </a:t>
            </a:r>
            <a:r>
              <a:rPr lang="zh-CN" altLang="en-US" sz="2400"/>
              <a:t>给定</a:t>
            </a:r>
            <a:r>
              <a:rPr lang="zh-CN" altLang="en-US" sz="2400">
                <a:solidFill>
                  <a:srgbClr val="FF0000"/>
                </a:solidFill>
              </a:rPr>
              <a:t>均值／标准差／维度</a:t>
            </a:r>
            <a:r>
              <a:rPr lang="zh-CN" altLang="en-US" sz="2400"/>
              <a:t>的正态分布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/>
              <a:t> </a:t>
            </a:r>
            <a:r>
              <a:rPr lang="en-US" altLang="zh-CN" sz="2400"/>
              <a:t>np.random.normal(1.75, 0.2, (3,4))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np.random.standard_normal(size=(3, 4))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88657" y="800534"/>
            <a:ext cx="2719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什么是正态分布</a:t>
            </a:r>
            <a:endParaRPr kumimoji="1" lang="zh-CN" altLang="en-US" sz="2800">
              <a:solidFill>
                <a:srgbClr val="7030A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848" y="1740138"/>
            <a:ext cx="2374900" cy="93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5616" y="2679938"/>
            <a:ext cx="7428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概率密度函数为正态分布的期望值</a:t>
            </a:r>
            <a:r>
              <a:rPr lang="en-US" altLang="zh-CN" sz="2000"/>
              <a:t>μ</a:t>
            </a:r>
            <a:r>
              <a:rPr lang="zh-CN" altLang="en-US" sz="2000"/>
              <a:t>决定了其位置，其标准差</a:t>
            </a:r>
            <a:r>
              <a:rPr lang="en-US" altLang="zh-CN" sz="2000"/>
              <a:t>σ</a:t>
            </a:r>
            <a:endParaRPr lang="en-US" altLang="zh-CN" sz="2000"/>
          </a:p>
          <a:p>
            <a:r>
              <a:rPr lang="zh-CN" altLang="en-US" sz="2000"/>
              <a:t>决定了分布的幅度。当</a:t>
            </a:r>
            <a:r>
              <a:rPr lang="en-US" altLang="zh-CN" sz="2000"/>
              <a:t>μ = 0,σ = 1</a:t>
            </a:r>
            <a:r>
              <a:rPr lang="zh-CN" altLang="en-US" sz="2000"/>
              <a:t>时的正态分布是标准正态分布。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265370"/>
            <a:ext cx="4143267" cy="7901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387824"/>
            <a:ext cx="3932708" cy="294953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14450" y="880544"/>
            <a:ext cx="7249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例子：随机生成</a:t>
            </a:r>
            <a:r>
              <a:rPr kumimoji="1" lang="en-US" altLang="zh-CN" sz="2800">
                <a:solidFill>
                  <a:srgbClr val="7030A0"/>
                </a:solidFill>
              </a:rPr>
              <a:t>500</a:t>
            </a:r>
            <a:r>
              <a:rPr kumimoji="1" lang="zh-CN" altLang="en-US" sz="2800">
                <a:solidFill>
                  <a:srgbClr val="7030A0"/>
                </a:solidFill>
              </a:rPr>
              <a:t>个股票两年的交易日涨幅</a:t>
            </a:r>
            <a:endParaRPr kumimoji="1" lang="zh-CN" altLang="en-US" sz="280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22120" y="3028950"/>
            <a:ext cx="6038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两年的交易日数量为：</a:t>
            </a:r>
            <a:r>
              <a:rPr kumimoji="1" lang="en-US" altLang="zh-CN"/>
              <a:t>2</a:t>
            </a:r>
            <a:r>
              <a:rPr kumimoji="1" lang="zh-CN" altLang="en-US"/>
              <a:t> </a:t>
            </a:r>
            <a:r>
              <a:rPr kumimoji="1" lang="en-US" altLang="zh-CN"/>
              <a:t>X</a:t>
            </a:r>
            <a:r>
              <a:rPr kumimoji="1" lang="zh-CN" altLang="en-US"/>
              <a:t> </a:t>
            </a:r>
            <a:r>
              <a:rPr kumimoji="1" lang="en-US" altLang="zh-CN"/>
              <a:t>252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504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随机生成涨跌幅在某个正态分布内，比如均值</a:t>
            </a:r>
            <a:r>
              <a:rPr kumimoji="1" lang="en-US" altLang="zh-CN"/>
              <a:t>0</a:t>
            </a:r>
            <a:r>
              <a:rPr kumimoji="1" lang="zh-CN" altLang="en-US"/>
              <a:t>，方差</a:t>
            </a:r>
            <a:r>
              <a:rPr kumimoji="1" lang="en-US" altLang="zh-CN"/>
              <a:t>1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获取第一个股票的前</a:t>
            </a:r>
            <a:r>
              <a:rPr kumimoji="1" lang="en-US" altLang="zh-CN"/>
              <a:t>100</a:t>
            </a:r>
            <a:r>
              <a:rPr kumimoji="1" lang="zh-CN" altLang="en-US"/>
              <a:t>个交易日的涨跌幅数据</a:t>
            </a:r>
            <a:endParaRPr kumimoji="1"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0189" y="84668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FF0000"/>
                </a:solidFill>
              </a:rPr>
              <a:t>数组的索引机制、切片迭代方法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2339" y="2905247"/>
            <a:ext cx="58817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索引机制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通过使用方括号</a:t>
            </a:r>
            <a:r>
              <a:rPr kumimoji="1" lang="en-US" altLang="zh-CN" sz="2400"/>
              <a:t>([])</a:t>
            </a:r>
            <a:r>
              <a:rPr kumimoji="1" lang="zh-CN" altLang="en-US" sz="2400"/>
              <a:t>的形式</a:t>
            </a:r>
            <a:r>
              <a:rPr kumimoji="1" lang="en-US" altLang="zh-CN" sz="2400"/>
              <a:t>(</a:t>
            </a:r>
            <a:r>
              <a:rPr kumimoji="1" lang="zh-CN" altLang="en-US" sz="2400"/>
              <a:t>类似列表</a:t>
            </a:r>
            <a:r>
              <a:rPr kumimoji="1" lang="en-US" altLang="zh-CN" sz="2400"/>
              <a:t>)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切片</a:t>
            </a:r>
            <a:endParaRPr kumimoji="1"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通过索引去获取元素</a:t>
            </a:r>
            <a:endParaRPr kumimoji="1"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588" y="62630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第二天 </a:t>
            </a:r>
            <a:r>
              <a:rPr lang="en-US" altLang="zh-CN" dirty="0" err="1" smtClean="0"/>
              <a:t>Numpy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23706" y="1968782"/>
            <a:ext cx="5120143" cy="372335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为什么用</a:t>
            </a:r>
            <a:r>
              <a:rPr lang="en-US" altLang="zh-CN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Numpy</a:t>
            </a:r>
            <a:endParaRPr lang="en-US" altLang="zh-CN" sz="2800" dirty="0" err="1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</a:t>
            </a:r>
            <a:r>
              <a:rPr lang="en-US" altLang="zh-CN" sz="28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umpy</a:t>
            </a:r>
            <a:r>
              <a:rPr lang="zh-CN" altLang="en-US" sz="28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的核心</a:t>
            </a:r>
            <a:endParaRPr lang="en-US" altLang="zh-CN" sz="2800" dirty="0" err="1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Numpy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基本操作</a:t>
            </a:r>
            <a:endParaRPr lang="en-US" altLang="zh-CN" sz="28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 err="1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Numpy</a:t>
            </a:r>
            <a:r>
              <a:rPr lang="zh-CN" altLang="en-US" sz="2800" dirty="0" err="1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</a:t>
            </a:r>
            <a:r>
              <a:rPr lang="zh-CN" altLang="en-US" sz="28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计算</a:t>
            </a:r>
            <a:endParaRPr lang="en-US" altLang="zh-CN" sz="28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</a:t>
            </a:r>
            <a:r>
              <a:rPr lang="en-US" altLang="zh-CN" sz="2800" dirty="0" err="1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umpy</a:t>
            </a:r>
            <a:r>
              <a:rPr lang="zh-CN" altLang="en-US" sz="28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分析案例</a:t>
            </a:r>
            <a:endParaRPr lang="zh-CN" altLang="en-US" sz="28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1544" y="2789499"/>
            <a:ext cx="381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2</a:t>
            </a:r>
            <a:r>
              <a:rPr kumimoji="1" lang="zh-CN" altLang="en-US" sz="2800"/>
              <a:t>维、</a:t>
            </a:r>
            <a:r>
              <a:rPr kumimoji="1" lang="en-US" altLang="zh-CN" sz="2800"/>
              <a:t>3</a:t>
            </a:r>
            <a:r>
              <a:rPr kumimoji="1" lang="zh-CN" altLang="en-US" sz="2800"/>
              <a:t>维数组索引练习</a:t>
            </a:r>
            <a:endParaRPr kumimoji="1"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17157" y="800534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数组的形状改变、类型改变</a:t>
            </a:r>
            <a:endParaRPr kumimoji="1" lang="zh-CN" altLang="en-US" sz="280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28800" y="1988820"/>
            <a:ext cx="66159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200">
                <a:solidFill>
                  <a:srgbClr val="0070C0"/>
                </a:solidFill>
              </a:rPr>
              <a:t>array.reshape(shape)</a:t>
            </a:r>
            <a:endParaRPr kumimoji="1" lang="en-US" altLang="zh-CN" sz="32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32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200">
                <a:solidFill>
                  <a:srgbClr val="0070C0"/>
                </a:solidFill>
              </a:rPr>
              <a:t>array.astype(type)</a:t>
            </a:r>
            <a:r>
              <a:rPr kumimoji="1" lang="zh-CN" altLang="en-US" sz="3200">
                <a:solidFill>
                  <a:srgbClr val="0070C0"/>
                </a:solidFill>
              </a:rPr>
              <a:t>：修改数据类型</a:t>
            </a:r>
            <a:endParaRPr kumimoji="1" lang="en-US" altLang="zh-CN" sz="32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32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200">
                <a:solidFill>
                  <a:srgbClr val="0070C0"/>
                </a:solidFill>
              </a:rPr>
              <a:t>np.round(data,</a:t>
            </a:r>
            <a:r>
              <a:rPr kumimoji="1" lang="zh-CN" altLang="en-US" sz="3200">
                <a:solidFill>
                  <a:srgbClr val="0070C0"/>
                </a:solidFill>
              </a:rPr>
              <a:t> </a:t>
            </a:r>
            <a:r>
              <a:rPr kumimoji="1" lang="en-US" altLang="zh-CN" sz="3200">
                <a:solidFill>
                  <a:srgbClr val="0070C0"/>
                </a:solidFill>
              </a:rPr>
              <a:t>n):</a:t>
            </a:r>
            <a:r>
              <a:rPr kumimoji="1" lang="zh-CN" altLang="en-US" sz="3200">
                <a:solidFill>
                  <a:srgbClr val="0070C0"/>
                </a:solidFill>
              </a:rPr>
              <a:t>保留</a:t>
            </a:r>
            <a:r>
              <a:rPr kumimoji="1" lang="en-US" altLang="zh-CN" sz="3200">
                <a:solidFill>
                  <a:srgbClr val="0070C0"/>
                </a:solidFill>
              </a:rPr>
              <a:t>n</a:t>
            </a:r>
            <a:r>
              <a:rPr kumimoji="1" lang="zh-CN" altLang="en-US" sz="3200">
                <a:solidFill>
                  <a:srgbClr val="0070C0"/>
                </a:solidFill>
              </a:rPr>
              <a:t>位小数</a:t>
            </a:r>
            <a:r>
              <a:rPr kumimoji="1" lang="en-US" altLang="zh-CN" sz="3200">
                <a:solidFill>
                  <a:srgbClr val="0070C0"/>
                </a:solidFill>
              </a:rPr>
              <a:t>,</a:t>
            </a:r>
            <a:endParaRPr kumimoji="1" lang="en-US" altLang="zh-CN" sz="3200">
              <a:solidFill>
                <a:srgbClr val="0070C0"/>
              </a:solidFill>
            </a:endParaRPr>
          </a:p>
          <a:p>
            <a:r>
              <a:rPr lang="zh-CN" altLang="en-US" sz="3200">
                <a:solidFill>
                  <a:srgbClr val="0070C0"/>
                </a:solidFill>
              </a:rPr>
              <a:t>四舍五入到所需精度的值</a:t>
            </a:r>
            <a:endParaRPr kumimoji="1" lang="zh-CN" altLang="en-US" sz="32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26917" y="1006997"/>
          <a:ext cx="3426105" cy="4846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035"/>
                <a:gridCol w="1142035"/>
                <a:gridCol w="1142035"/>
              </a:tblGrid>
              <a:tr h="66346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学生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平时成绩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期末成绩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86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78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90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82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90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94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796270" y="1006997"/>
          <a:ext cx="1142035" cy="4846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035"/>
              </a:tblGrid>
              <a:tr h="66357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最终成绩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84.2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80.6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80.1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90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83.2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87.6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79.4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93.4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370653" y="3171465"/>
                <a:ext cx="6522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b="0" i="1">
                          <a:latin typeface="Cambria Math" charset="0"/>
                        </a:rPr>
                        <m:t>？</m:t>
                      </m:r>
                    </m:oMath>
                  </m:oMathPara>
                </a14:m>
                <a:endParaRPr kumimoji="1" lang="zh-CN" altLang="en-US" sz="280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53" y="3171465"/>
                <a:ext cx="652271" cy="430887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en-US" altLang="zh-CN">
                <a:solidFill>
                  <a:srgbClr val="0070C0"/>
                </a:solidFill>
              </a:rPr>
              <a:t>Numpy</a:t>
            </a:r>
            <a:r>
              <a:rPr kumimoji="1" lang="zh-CN" altLang="en-US">
                <a:solidFill>
                  <a:srgbClr val="0070C0"/>
                </a:solidFill>
              </a:rPr>
              <a:t>的相关计算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14939" y="2561989"/>
            <a:ext cx="25106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、数据筛选运算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、数据统计运算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>
                <a:solidFill>
                  <a:srgbClr val="FF0000"/>
                </a:solidFill>
              </a:rPr>
              <a:t>3</a:t>
            </a:r>
            <a:r>
              <a:rPr kumimoji="1" lang="zh-CN" altLang="en-US" sz="2400">
                <a:solidFill>
                  <a:srgbClr val="FF0000"/>
                </a:solidFill>
              </a:rPr>
              <a:t>、数组间运算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00667" y="1713053"/>
            <a:ext cx="12955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[[80,86],</a:t>
            </a:r>
            <a:endParaRPr kumimoji="1" lang="en-US" altLang="zh-CN" sz="2400"/>
          </a:p>
          <a:p>
            <a:r>
              <a:rPr kumimoji="1" lang="en-US" altLang="zh-CN" sz="2400"/>
              <a:t>[82,80],</a:t>
            </a:r>
            <a:endParaRPr kumimoji="1" lang="en-US" altLang="zh-CN" sz="2400"/>
          </a:p>
          <a:p>
            <a:r>
              <a:rPr kumimoji="1" lang="en-US" altLang="zh-CN" sz="2400"/>
              <a:t>[85,78],</a:t>
            </a:r>
            <a:endParaRPr kumimoji="1" lang="en-US" altLang="zh-CN" sz="2400"/>
          </a:p>
          <a:p>
            <a:r>
              <a:rPr kumimoji="1" lang="en-US" altLang="zh-CN" sz="2400"/>
              <a:t>[90,90],</a:t>
            </a:r>
            <a:endParaRPr kumimoji="1" lang="en-US" altLang="zh-CN" sz="2400"/>
          </a:p>
          <a:p>
            <a:r>
              <a:rPr kumimoji="1" lang="en-US" altLang="zh-CN" sz="2400"/>
              <a:t>[86,82],</a:t>
            </a:r>
            <a:endParaRPr kumimoji="1" lang="en-US" altLang="zh-CN" sz="2400"/>
          </a:p>
          <a:p>
            <a:r>
              <a:rPr kumimoji="1" lang="en-US" altLang="zh-CN" sz="2400"/>
              <a:t>[82,90],</a:t>
            </a:r>
            <a:endParaRPr kumimoji="1" lang="en-US" altLang="zh-CN" sz="2400"/>
          </a:p>
          <a:p>
            <a:r>
              <a:rPr kumimoji="1" lang="en-US" altLang="zh-CN" sz="2400"/>
              <a:t>[78,80],</a:t>
            </a:r>
            <a:endParaRPr kumimoji="1" lang="en-US" altLang="zh-CN" sz="2400"/>
          </a:p>
          <a:p>
            <a:r>
              <a:rPr kumimoji="1" lang="en-US" altLang="zh-CN" sz="2400"/>
              <a:t>[92,94]]</a:t>
            </a:r>
            <a:endParaRPr kumimoji="1"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>
            <p:ph type="title"/>
          </p:nvPr>
        </p:nvSpPr>
        <p:spPr>
          <a:xfrm>
            <a:off x="739643" y="588457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逻辑条件运算与通用判断函数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55737" y="2414768"/>
            <a:ext cx="55178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tmp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stock_day_rise[0:2,0:5].</a:t>
            </a:r>
            <a:r>
              <a:rPr kumimoji="1" lang="en-US" altLang="zh-CN" sz="2400">
                <a:solidFill>
                  <a:srgbClr val="FF0000"/>
                </a:solidFill>
              </a:rPr>
              <a:t>copy()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tmp[0:2,0:5]</a:t>
            </a:r>
            <a:r>
              <a:rPr kumimoji="1" lang="zh-CN" altLang="en-US" sz="2400"/>
              <a:t> </a:t>
            </a:r>
            <a:r>
              <a:rPr kumimoji="1" lang="en-US" altLang="zh-CN" sz="2400"/>
              <a:t>&gt;</a:t>
            </a:r>
            <a:r>
              <a:rPr kumimoji="1" lang="zh-CN" altLang="en-US" sz="2400"/>
              <a:t> </a:t>
            </a:r>
            <a:r>
              <a:rPr kumimoji="1" lang="en-US" altLang="zh-CN" sz="2400"/>
              <a:t>0.5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在切片数组内涨幅超过</a:t>
            </a:r>
            <a:r>
              <a:rPr kumimoji="1" lang="en-US" altLang="zh-CN" sz="2400"/>
              <a:t>0.5</a:t>
            </a:r>
            <a:r>
              <a:rPr kumimoji="1" lang="zh-CN" altLang="en-US" sz="2400"/>
              <a:t>的股票时段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tmp[tmp[0:2,0:5]</a:t>
            </a:r>
            <a:r>
              <a:rPr kumimoji="1" lang="zh-CN" altLang="en-US" sz="2400"/>
              <a:t> </a:t>
            </a:r>
            <a:r>
              <a:rPr kumimoji="1" lang="en-US" altLang="zh-CN" sz="2400"/>
              <a:t>&gt;</a:t>
            </a:r>
            <a:r>
              <a:rPr kumimoji="1" lang="zh-CN" altLang="en-US" sz="2400"/>
              <a:t> </a:t>
            </a:r>
            <a:r>
              <a:rPr kumimoji="1" lang="en-US" altLang="zh-CN" sz="2400"/>
              <a:t>0.5]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1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1094311"/>
            <a:ext cx="8606790" cy="48826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39643" y="588457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通用判断函数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727" y="2026148"/>
            <a:ext cx="710483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np.all()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#</a:t>
            </a:r>
            <a:r>
              <a:rPr kumimoji="1" lang="zh-CN" altLang="en-US" sz="2400"/>
              <a:t> 判断</a:t>
            </a:r>
            <a:r>
              <a:rPr kumimoji="1" lang="en-US" altLang="zh-CN" sz="2400"/>
              <a:t>stock_day_rise[0:2, 0:5]</a:t>
            </a:r>
            <a:r>
              <a:rPr kumimoji="1" lang="zh-CN" altLang="en-US" sz="2400"/>
              <a:t>是否全是上涨的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np.all(stock_day_rise[0:2, 0:5]</a:t>
            </a:r>
            <a:r>
              <a:rPr kumimoji="1" lang="zh-CN" altLang="en-US" sz="2400"/>
              <a:t> </a:t>
            </a:r>
            <a:r>
              <a:rPr kumimoji="1" lang="en-US" altLang="zh-CN" sz="2400"/>
              <a:t>&gt;</a:t>
            </a:r>
            <a:r>
              <a:rPr kumimoji="1" lang="zh-CN" altLang="en-US" sz="2400"/>
              <a:t> </a:t>
            </a:r>
            <a:r>
              <a:rPr kumimoji="1" lang="en-US" altLang="zh-CN" sz="2400"/>
              <a:t>0)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np.unique()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将序列中数值值唯一且不重复的值组成新的序列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change_int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stock_day_rise[0:2, 0:5].astype(int)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np.unique(change_int</a:t>
            </a:r>
            <a:r>
              <a:rPr kumimoji="1" lang="zh-CN" altLang="en-US" sz="2400"/>
              <a:t> </a:t>
            </a:r>
            <a:r>
              <a:rPr kumimoji="1" lang="en-US" altLang="zh-CN" sz="2400"/>
              <a:t>)</a:t>
            </a:r>
            <a:endParaRPr kumimoji="1" lang="en-US" altLang="zh-CN"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" y="2381136"/>
            <a:ext cx="8846820" cy="215160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7030A0"/>
                </a:solidFill>
              </a:rPr>
              <a:t>三元运算符</a:t>
            </a:r>
            <a:r>
              <a:rPr kumimoji="1" lang="en-US" altLang="zh-CN" dirty="0" smtClean="0">
                <a:solidFill>
                  <a:srgbClr val="7030A0"/>
                </a:solidFill>
              </a:rPr>
              <a:t>np.where</a:t>
            </a:r>
            <a:r>
              <a:rPr kumimoji="1" lang="zh-CN" altLang="en-US" dirty="0" smtClean="0">
                <a:solidFill>
                  <a:srgbClr val="7030A0"/>
                </a:solidFill>
              </a:rPr>
              <a:t>函数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620" y="4777740"/>
            <a:ext cx="5923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符合逻辑需要结合</a:t>
            </a:r>
            <a:r>
              <a:rPr kumimoji="1" lang="en-US" altLang="zh-CN"/>
              <a:t>np.logical_and</a:t>
            </a:r>
            <a:r>
              <a:rPr kumimoji="1" lang="zh-CN" altLang="en-US"/>
              <a:t>和</a:t>
            </a:r>
            <a:r>
              <a:rPr kumimoji="1" lang="en-US" altLang="zh-CN"/>
              <a:t>np.logical_or</a:t>
            </a:r>
            <a:r>
              <a:rPr kumimoji="1" lang="zh-CN" altLang="en-US"/>
              <a:t>使用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np.where(np.logical_and(</a:t>
            </a:r>
            <a:r>
              <a:rPr kumimoji="1" lang="zh-CN" altLang="en-US"/>
              <a:t> </a:t>
            </a:r>
            <a:r>
              <a:rPr kumimoji="1" lang="en-US" altLang="zh-CN"/>
              <a:t>temp</a:t>
            </a:r>
            <a:r>
              <a:rPr kumimoji="1" lang="zh-CN" altLang="en-US"/>
              <a:t>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0.5,</a:t>
            </a:r>
            <a:r>
              <a:rPr kumimoji="1" lang="zh-CN" altLang="en-US"/>
              <a:t> </a:t>
            </a:r>
            <a:r>
              <a:rPr kumimoji="1" lang="en-US" altLang="zh-CN"/>
              <a:t>temp</a:t>
            </a:r>
            <a:r>
              <a:rPr kumimoji="1" lang="zh-CN" altLang="en-US"/>
              <a:t> </a:t>
            </a:r>
            <a:r>
              <a:rPr kumimoji="1" lang="en-US" altLang="zh-CN"/>
              <a:t>&lt;</a:t>
            </a:r>
            <a:r>
              <a:rPr kumimoji="1" lang="zh-CN" altLang="en-US"/>
              <a:t> </a:t>
            </a:r>
            <a:r>
              <a:rPr kumimoji="1" lang="en-US" altLang="zh-CN"/>
              <a:t>1),</a:t>
            </a:r>
            <a:r>
              <a:rPr kumimoji="1" lang="zh-CN" altLang="en-US"/>
              <a:t> </a:t>
            </a:r>
            <a:r>
              <a:rPr kumimoji="1" lang="en-US" altLang="zh-CN"/>
              <a:t>1,</a:t>
            </a:r>
            <a:r>
              <a:rPr kumimoji="1" lang="zh-CN" altLang="en-US"/>
              <a:t> </a:t>
            </a:r>
            <a:r>
              <a:rPr kumimoji="1" lang="en-US" altLang="zh-CN"/>
              <a:t>0)</a:t>
            </a:r>
            <a:endParaRPr kumimoji="1"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72721"/>
            <a:ext cx="9144000" cy="2318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en-US" altLang="zh-CN">
                <a:solidFill>
                  <a:srgbClr val="0070C0"/>
                </a:solidFill>
              </a:rPr>
              <a:t>Numpy</a:t>
            </a:r>
            <a:r>
              <a:rPr kumimoji="1" lang="zh-CN" altLang="en-US">
                <a:solidFill>
                  <a:srgbClr val="0070C0"/>
                </a:solidFill>
              </a:rPr>
              <a:t>的安装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68233" y="3310359"/>
            <a:ext cx="32200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conda</a:t>
            </a:r>
            <a:r>
              <a:rPr kumimoji="1" lang="zh-CN" altLang="en-US" sz="2400"/>
              <a:t> </a:t>
            </a:r>
            <a:r>
              <a:rPr kumimoji="1" lang="en-US" altLang="zh-CN" sz="2400"/>
              <a:t>install</a:t>
            </a:r>
            <a:r>
              <a:rPr kumimoji="1" lang="zh-CN" altLang="en-US" sz="2400"/>
              <a:t> </a:t>
            </a:r>
            <a:r>
              <a:rPr kumimoji="1" lang="en-US" altLang="zh-CN" sz="2400"/>
              <a:t>numpy</a:t>
            </a:r>
            <a:endParaRPr kumimoji="1"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28600"/>
            <a:ext cx="9144000" cy="1942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4758"/>
            <a:ext cx="9144000" cy="2387350"/>
          </a:xfrm>
          <a:prstGeom prst="rect">
            <a:avLst/>
          </a:prstGeom>
        </p:spPr>
      </p:pic>
      <p:cxnSp>
        <p:nvCxnSpPr>
          <p:cNvPr id="4" name="直线连接符 3"/>
          <p:cNvCxnSpPr/>
          <p:nvPr/>
        </p:nvCxnSpPr>
        <p:spPr>
          <a:xfrm>
            <a:off x="36000" y="2063187"/>
            <a:ext cx="910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24425" y="2319759"/>
            <a:ext cx="910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24425" y="4590327"/>
            <a:ext cx="910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36000" y="4812175"/>
            <a:ext cx="910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870267" y="16938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返回指定轴的最小值</a:t>
            </a: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870267" y="205463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返回指定轴的最大值</a:t>
            </a:r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34242" y="426279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返回指定轴的平均值</a:t>
            </a:r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34242" y="455641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返回指定轴的</a:t>
            </a:r>
            <a:r>
              <a:rPr kumimoji="1" lang="zh-CN" altLang="en-US">
                <a:solidFill>
                  <a:srgbClr val="FF0000"/>
                </a:solidFill>
              </a:rPr>
              <a:t>方差？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2" name="标题 3"/>
          <p:cNvSpPr>
            <a:spLocks noGrp="1"/>
          </p:cNvSpPr>
          <p:nvPr>
            <p:ph type="title"/>
          </p:nvPr>
        </p:nvSpPr>
        <p:spPr>
          <a:xfrm>
            <a:off x="647045" y="603114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统计运算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ph type="title"/>
          </p:nvPr>
        </p:nvSpPr>
        <p:spPr>
          <a:xfrm>
            <a:off x="647045" y="603114"/>
            <a:ext cx="8128000" cy="715579"/>
          </a:xfrm>
        </p:spPr>
        <p:txBody>
          <a:bodyPr/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函数使用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550" y="1794510"/>
            <a:ext cx="53206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分析前</a:t>
            </a:r>
            <a:r>
              <a:rPr kumimoji="1" lang="en-US" altLang="zh-CN"/>
              <a:t>4</a:t>
            </a:r>
            <a:r>
              <a:rPr kumimoji="1" lang="zh-CN" altLang="en-US"/>
              <a:t>只股票、前</a:t>
            </a:r>
            <a:r>
              <a:rPr kumimoji="1" lang="en-US" altLang="zh-CN"/>
              <a:t>4</a:t>
            </a:r>
            <a:r>
              <a:rPr kumimoji="1" lang="zh-CN" altLang="en-US"/>
              <a:t>天的涨跌幅中最大涨幅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np.max(stock_day_rise[:4, :4],</a:t>
            </a:r>
            <a:r>
              <a:rPr kumimoji="1" lang="zh-CN" altLang="en-US"/>
              <a:t> </a:t>
            </a:r>
            <a:r>
              <a:rPr kumimoji="1" lang="en-US" altLang="zh-CN"/>
              <a:t>axis=1)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rgbClr val="FF0000"/>
                </a:solidFill>
              </a:rPr>
              <a:t>同样可以得出最大跌幅、振幅幅度、平均涨跌幅</a:t>
            </a:r>
            <a:endParaRPr kumimoji="1"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417" y="3771900"/>
            <a:ext cx="8808583" cy="173483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3010" y="1188720"/>
            <a:ext cx="63209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rgbClr val="FF0000"/>
                </a:solidFill>
              </a:rPr>
              <a:t>np.argmax</a:t>
            </a:r>
            <a:r>
              <a:rPr kumimoji="1" lang="zh-CN" altLang="en-US" sz="2400">
                <a:solidFill>
                  <a:srgbClr val="FF0000"/>
                </a:solidFill>
              </a:rPr>
              <a:t>和</a:t>
            </a:r>
            <a:r>
              <a:rPr kumimoji="1" lang="en-US" altLang="zh-CN" sz="2400">
                <a:solidFill>
                  <a:srgbClr val="FF0000"/>
                </a:solidFill>
              </a:rPr>
              <a:t>np.argmin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统计出哪一只股票在某个交易日的涨幅最大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2406882"/>
            <a:ext cx="7920990" cy="1282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879850"/>
            <a:ext cx="8089900" cy="927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5104130"/>
            <a:ext cx="80645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0070C0"/>
                </a:solidFill>
              </a:rPr>
              <a:t>数组的计算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0749" y="2511707"/>
            <a:ext cx="22685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/>
              <a:t>数组与数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/>
              <a:t>数组与数组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>
                <a:solidFill>
                  <a:srgbClr val="FF0000"/>
                </a:solidFill>
              </a:rPr>
              <a:t>矩阵运算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682456" y="606892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7030A0"/>
                </a:solidFill>
              </a:rPr>
              <a:t>数组与数的计算</a:t>
            </a:r>
            <a:endParaRPr kumimoji="1" lang="zh-CN" altLang="en-US">
              <a:solidFill>
                <a:srgbClr val="7030A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050" y="1524000"/>
            <a:ext cx="5976812" cy="461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682456" y="606892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7030A0"/>
                </a:solidFill>
              </a:rPr>
              <a:t>数组与数组的计算</a:t>
            </a:r>
            <a:endParaRPr kumimoji="1" lang="zh-CN" altLang="en-US">
              <a:solidFill>
                <a:srgbClr val="7030A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6743" y="1526496"/>
            <a:ext cx="4046157" cy="4452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833151" y="1064871"/>
          <a:ext cx="1142035" cy="4846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035"/>
              </a:tblGrid>
              <a:tr h="66346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最终成绩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84.2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80.6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80.1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90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83.2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87.6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79.4</a:t>
                      </a:r>
                      <a:endParaRPr lang="zh-CN" altLang="en-US"/>
                    </a:p>
                  </a:txBody>
                  <a:tcPr/>
                </a:tc>
              </a:tr>
              <a:tr h="52282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93.4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50330" y="278002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/>
              <a:t>？</a:t>
            </a:r>
            <a:endParaRPr kumimoji="1" lang="zh-CN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543560" y="630041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7030A0"/>
                </a:solidFill>
              </a:rPr>
              <a:t>矩阵运算</a:t>
            </a:r>
            <a:endParaRPr kumimoji="1" lang="zh-CN" altLang="en-US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15877" y="2291787"/>
            <a:ext cx="12955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[[80,86],</a:t>
            </a:r>
            <a:endParaRPr kumimoji="1" lang="en-US" altLang="zh-CN" sz="2400"/>
          </a:p>
          <a:p>
            <a:r>
              <a:rPr kumimoji="1" lang="en-US" altLang="zh-CN" sz="2400"/>
              <a:t>[82,80],</a:t>
            </a:r>
            <a:endParaRPr kumimoji="1" lang="en-US" altLang="zh-CN" sz="2400"/>
          </a:p>
          <a:p>
            <a:r>
              <a:rPr kumimoji="1" lang="en-US" altLang="zh-CN" sz="2400"/>
              <a:t>[85,78],</a:t>
            </a:r>
            <a:endParaRPr kumimoji="1" lang="en-US" altLang="zh-CN" sz="2400"/>
          </a:p>
          <a:p>
            <a:r>
              <a:rPr kumimoji="1" lang="en-US" altLang="zh-CN" sz="2400"/>
              <a:t>[90,90],</a:t>
            </a:r>
            <a:endParaRPr kumimoji="1" lang="en-US" altLang="zh-CN" sz="2400"/>
          </a:p>
          <a:p>
            <a:r>
              <a:rPr kumimoji="1" lang="en-US" altLang="zh-CN" sz="2400"/>
              <a:t>[86,82],</a:t>
            </a:r>
            <a:endParaRPr kumimoji="1" lang="en-US" altLang="zh-CN" sz="2400"/>
          </a:p>
          <a:p>
            <a:r>
              <a:rPr kumimoji="1" lang="en-US" altLang="zh-CN" sz="2400"/>
              <a:t>[82,90],</a:t>
            </a:r>
            <a:endParaRPr kumimoji="1" lang="en-US" altLang="zh-CN" sz="2400"/>
          </a:p>
          <a:p>
            <a:r>
              <a:rPr kumimoji="1" lang="en-US" altLang="zh-CN" sz="2400"/>
              <a:t>[78,80],</a:t>
            </a:r>
            <a:endParaRPr kumimoji="1" lang="en-US" altLang="zh-CN" sz="2400"/>
          </a:p>
          <a:p>
            <a:r>
              <a:rPr kumimoji="1" lang="en-US" altLang="zh-CN" sz="2400"/>
              <a:t>[92,94]]</a:t>
            </a:r>
            <a:endParaRPr kumimoji="1"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4375231" y="2928395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/>
              <a:t>x</a:t>
            </a:r>
            <a:endParaRPr kumimoji="1" lang="zh-CN" altLang="en-US" sz="8800"/>
          </a:p>
        </p:txBody>
      </p:sp>
      <p:sp>
        <p:nvSpPr>
          <p:cNvPr id="8" name="文本框 7"/>
          <p:cNvSpPr txBox="1"/>
          <p:nvPr/>
        </p:nvSpPr>
        <p:spPr>
          <a:xfrm>
            <a:off x="5405377" y="3483979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[0.7,</a:t>
            </a:r>
            <a:r>
              <a:rPr kumimoji="1" lang="zh-CN" altLang="en-US" sz="2400"/>
              <a:t> </a:t>
            </a:r>
            <a:r>
              <a:rPr kumimoji="1" lang="en-US" altLang="zh-CN" sz="2400"/>
              <a:t>0.3]</a:t>
            </a:r>
            <a:endParaRPr kumimoji="1"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199453" y="35301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能否相乘？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0219" y="2419108"/>
            <a:ext cx="8441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/>
              <a:t>(M</a:t>
            </a:r>
            <a:r>
              <a:rPr kumimoji="1" lang="zh-CN" altLang="en-US" sz="4000"/>
              <a:t>行</a:t>
            </a:r>
            <a:r>
              <a:rPr kumimoji="1" lang="en-US" altLang="zh-CN" sz="4000"/>
              <a:t>,</a:t>
            </a:r>
            <a:r>
              <a:rPr kumimoji="1" lang="zh-CN" altLang="en-US" sz="4000"/>
              <a:t> </a:t>
            </a:r>
            <a:r>
              <a:rPr kumimoji="1" lang="en-US" altLang="zh-CN" sz="4000"/>
              <a:t>N</a:t>
            </a:r>
            <a:r>
              <a:rPr kumimoji="1" lang="zh-CN" altLang="en-US" sz="4000"/>
              <a:t>列</a:t>
            </a:r>
            <a:r>
              <a:rPr kumimoji="1" lang="en-US" altLang="zh-CN" sz="4000"/>
              <a:t>)</a:t>
            </a:r>
            <a:r>
              <a:rPr kumimoji="1" lang="zh-CN" altLang="en-US" sz="4000"/>
              <a:t> </a:t>
            </a:r>
            <a:r>
              <a:rPr kumimoji="1" lang="en-US" altLang="zh-CN" sz="4000"/>
              <a:t>x</a:t>
            </a:r>
            <a:r>
              <a:rPr kumimoji="1" lang="zh-CN" altLang="en-US" sz="4000"/>
              <a:t> </a:t>
            </a:r>
            <a:r>
              <a:rPr kumimoji="1" lang="en-US" altLang="zh-CN" sz="4000"/>
              <a:t>(N</a:t>
            </a:r>
            <a:r>
              <a:rPr kumimoji="1" lang="zh-CN" altLang="en-US" sz="4000"/>
              <a:t>行</a:t>
            </a:r>
            <a:r>
              <a:rPr kumimoji="1" lang="en-US" altLang="zh-CN" sz="4000"/>
              <a:t>,</a:t>
            </a:r>
            <a:r>
              <a:rPr kumimoji="1" lang="zh-CN" altLang="en-US" sz="4000"/>
              <a:t> </a:t>
            </a:r>
            <a:r>
              <a:rPr kumimoji="1" lang="en-US" altLang="zh-CN" sz="4000"/>
              <a:t>L</a:t>
            </a:r>
            <a:r>
              <a:rPr kumimoji="1" lang="zh-CN" altLang="en-US" sz="4000"/>
              <a:t>列</a:t>
            </a:r>
            <a:r>
              <a:rPr kumimoji="1" lang="en-US" altLang="zh-CN" sz="4000"/>
              <a:t>)</a:t>
            </a:r>
            <a:r>
              <a:rPr kumimoji="1" lang="zh-CN" altLang="en-US" sz="4000"/>
              <a:t> </a:t>
            </a:r>
            <a:r>
              <a:rPr kumimoji="1" lang="en-US" altLang="zh-CN" sz="4000"/>
              <a:t>=</a:t>
            </a:r>
            <a:r>
              <a:rPr kumimoji="1" lang="zh-CN" altLang="en-US" sz="4000"/>
              <a:t> </a:t>
            </a:r>
            <a:r>
              <a:rPr kumimoji="1" lang="en-US" altLang="zh-CN" sz="4000"/>
              <a:t>(M</a:t>
            </a:r>
            <a:r>
              <a:rPr kumimoji="1" lang="zh-CN" altLang="en-US" sz="4000"/>
              <a:t>行</a:t>
            </a:r>
            <a:r>
              <a:rPr kumimoji="1" lang="en-US" altLang="zh-CN" sz="4000"/>
              <a:t>,</a:t>
            </a:r>
            <a:r>
              <a:rPr kumimoji="1" lang="zh-CN" altLang="en-US" sz="4000"/>
              <a:t> </a:t>
            </a:r>
            <a:r>
              <a:rPr kumimoji="1" lang="en-US" altLang="zh-CN" sz="4000"/>
              <a:t>L</a:t>
            </a:r>
            <a:r>
              <a:rPr kumimoji="1" lang="zh-CN" altLang="en-US" sz="4000"/>
              <a:t>列</a:t>
            </a:r>
            <a:r>
              <a:rPr kumimoji="1" lang="en-US" altLang="zh-CN" sz="4000"/>
              <a:t>)</a:t>
            </a:r>
            <a:endParaRPr kumimoji="1" lang="zh-CN" altLang="en-US" sz="4000"/>
          </a:p>
        </p:txBody>
      </p:sp>
      <p:sp>
        <p:nvSpPr>
          <p:cNvPr id="5" name="矩形 4"/>
          <p:cNvSpPr/>
          <p:nvPr/>
        </p:nvSpPr>
        <p:spPr>
          <a:xfrm>
            <a:off x="3283758" y="3985907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重点！！</a:t>
            </a:r>
            <a:endParaRPr lang="zh-CN" altLang="en-US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219" y="1281766"/>
            <a:ext cx="309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/>
              <a:t>必须是</a:t>
            </a:r>
            <a:r>
              <a:rPr kumimoji="1" lang="en-US" altLang="zh-CN" sz="4000"/>
              <a:t>2</a:t>
            </a:r>
            <a:r>
              <a:rPr kumimoji="1" lang="zh-CN" altLang="en-US" sz="4000"/>
              <a:t>维的</a:t>
            </a:r>
            <a:endParaRPr kumimoji="1" lang="zh-CN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43560" y="630041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7030A0"/>
                </a:solidFill>
              </a:rPr>
              <a:t>矩阵的应用场景</a:t>
            </a:r>
            <a:endParaRPr kumimoji="1" lang="zh-CN" altLang="en-US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96926" y="3229336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大部分机器学习算法需要用到</a:t>
            </a:r>
            <a:endParaRPr kumimoji="1"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335" y="614625"/>
            <a:ext cx="8128000" cy="715579"/>
          </a:xfrm>
        </p:spPr>
        <p:txBody>
          <a:bodyPr/>
          <a:lstStyle/>
          <a:p>
            <a:r>
              <a:rPr kumimoji="1" lang="zh-CN" altLang="en-US">
                <a:solidFill>
                  <a:srgbClr val="0070C0"/>
                </a:solidFill>
              </a:rPr>
              <a:t>为什么要学习</a:t>
            </a:r>
            <a:r>
              <a:rPr kumimoji="1" lang="en-US" altLang="zh-CN">
                <a:solidFill>
                  <a:srgbClr val="0070C0"/>
                </a:solidFill>
              </a:rPr>
              <a:t>Numpy</a:t>
            </a:r>
            <a:endParaRPr kumimoji="1" lang="zh-CN" altLang="en-US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780" y="5532658"/>
            <a:ext cx="4808220" cy="5020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52855" y="1390461"/>
            <a:ext cx="4572000" cy="50774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import random</a:t>
            </a:r>
            <a:endParaRPr lang="zh-CN" altLang="en-US"/>
          </a:p>
          <a:p>
            <a:r>
              <a:rPr lang="zh-CN" altLang="en-US"/>
              <a:t>import time</a:t>
            </a:r>
            <a:endParaRPr lang="zh-CN" altLang="en-US"/>
          </a:p>
          <a:p>
            <a:r>
              <a:rPr lang="zh-CN" altLang="en-US"/>
              <a:t>import numpy as np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 = []</a:t>
            </a:r>
            <a:endParaRPr lang="zh-CN" altLang="en-US"/>
          </a:p>
          <a:p>
            <a:r>
              <a:rPr lang="zh-CN" altLang="en-US"/>
              <a:t>for i in range(100000000):</a:t>
            </a:r>
            <a:endParaRPr lang="zh-CN" altLang="en-US"/>
          </a:p>
          <a:p>
            <a:r>
              <a:rPr lang="zh-CN" altLang="en-US"/>
              <a:t>    a.append(random.random())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t1 = time.time()</a:t>
            </a:r>
            <a:endParaRPr lang="zh-CN" altLang="en-US"/>
          </a:p>
          <a:p>
            <a:r>
              <a:rPr lang="zh-CN" altLang="en-US"/>
              <a:t>sum1=sum(a)</a:t>
            </a:r>
            <a:endParaRPr lang="zh-CN" altLang="en-US"/>
          </a:p>
          <a:p>
            <a:r>
              <a:rPr lang="zh-CN" altLang="en-US"/>
              <a:t>t2=time.time()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b=np.array(a)</a:t>
            </a:r>
            <a:endParaRPr lang="zh-CN" altLang="en-US"/>
          </a:p>
          <a:p>
            <a:r>
              <a:rPr lang="zh-CN" altLang="en-US"/>
              <a:t>t4=time.time()</a:t>
            </a:r>
            <a:endParaRPr lang="zh-CN" altLang="en-US"/>
          </a:p>
          <a:p>
            <a:r>
              <a:rPr lang="zh-CN" altLang="en-US"/>
              <a:t>sum3=np.sum(b)</a:t>
            </a:r>
            <a:endParaRPr lang="zh-CN" altLang="en-US"/>
          </a:p>
          <a:p>
            <a:r>
              <a:rPr lang="zh-CN" altLang="en-US"/>
              <a:t>t5=time.time()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print(t2-t1, t5-t4)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82958"/>
            <a:ext cx="9144000" cy="269208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98475" y="618178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数组的连接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618178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数组的连接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0903" y="1611607"/>
            <a:ext cx="5555489" cy="4419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olidFill>
                  <a:srgbClr val="0070C0"/>
                </a:solidFill>
              </a:rPr>
              <a:t>numpy</a:t>
            </a:r>
            <a:r>
              <a:rPr kumimoji="1" lang="zh-CN" altLang="en-US" dirty="0" smtClean="0">
                <a:solidFill>
                  <a:srgbClr val="0070C0"/>
                </a:solidFill>
              </a:rPr>
              <a:t>读取数据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7510" y="3432810"/>
            <a:ext cx="3340100" cy="838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86000" y="2286000"/>
            <a:ext cx="501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读取</a:t>
            </a:r>
            <a:r>
              <a:rPr kumimoji="1" lang="en-US" altLang="zh-CN"/>
              <a:t>CSV</a:t>
            </a:r>
            <a:r>
              <a:rPr kumimoji="1" lang="zh-CN" altLang="en-US"/>
              <a:t>数据</a:t>
            </a:r>
            <a:r>
              <a:rPr kumimoji="1" lang="en-US" altLang="zh-CN"/>
              <a:t>np.genfromtxt(file,</a:t>
            </a:r>
            <a:r>
              <a:rPr kumimoji="1" lang="zh-CN" altLang="en-US"/>
              <a:t> </a:t>
            </a:r>
            <a:r>
              <a:rPr kumimoji="1" lang="en-US" altLang="zh-CN"/>
              <a:t>delimiter=',')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3670" y="2956554"/>
            <a:ext cx="8128000" cy="715579"/>
          </a:xfrm>
        </p:spPr>
        <p:txBody>
          <a:bodyPr/>
          <a:lstStyle/>
          <a:p>
            <a:r>
              <a:rPr kumimoji="1" lang="en-US" altLang="zh-CN" dirty="0" err="1" smtClean="0">
                <a:solidFill>
                  <a:srgbClr val="0070C0"/>
                </a:solidFill>
              </a:rPr>
              <a:t>Numpy</a:t>
            </a:r>
            <a:r>
              <a:rPr kumimoji="1" lang="zh-CN" altLang="en-US" dirty="0" err="1" smtClean="0">
                <a:solidFill>
                  <a:srgbClr val="0070C0"/>
                </a:solidFill>
              </a:rPr>
              <a:t>如何处理缺失值？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81154" y="2696903"/>
            <a:ext cx="5495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什么是缺失值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什么时候</a:t>
            </a:r>
            <a:r>
              <a:rPr kumimoji="1" lang="en-US" altLang="zh-CN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numpy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中会出现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nan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：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当我们读取本地的文件为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float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的时候，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如果有缺失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或者为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None)</a:t>
            </a:r>
            <a:r>
              <a:rPr kumimoji="1" lang="zh-CN" altLang="en-US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，就会出现</a:t>
            </a:r>
            <a:r>
              <a:rPr kumimoji="1"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nan</a:t>
            </a:r>
            <a:endParaRPr kumimoji="1" lang="en-US" altLang="zh-CN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olidFill>
                  <a:srgbClr val="7030A0"/>
                </a:solidFill>
              </a:rPr>
              <a:t>Numpy</a:t>
            </a:r>
            <a:r>
              <a:rPr kumimoji="1" lang="zh-CN" altLang="en-US">
                <a:solidFill>
                  <a:srgbClr val="7030A0"/>
                </a:solidFill>
              </a:rPr>
              <a:t>中的</a:t>
            </a:r>
            <a:r>
              <a:rPr kumimoji="1" lang="en-US" altLang="zh-CN">
                <a:solidFill>
                  <a:srgbClr val="7030A0"/>
                </a:solidFill>
              </a:rPr>
              <a:t>nan</a:t>
            </a:r>
            <a:endParaRPr kumimoji="1" lang="zh-CN" altLang="en-US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nan</a:t>
            </a:r>
            <a:r>
              <a:rPr kumimoji="1" lang="zh-CN" altLang="en-US" dirty="0"/>
              <a:t>的替换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0280" y="1854781"/>
            <a:ext cx="637161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那么问题来了，在一组数据中单纯的把</a:t>
            </a:r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nan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替换为</a:t>
            </a:r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0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，合适么？会带来什么样的影响？</a:t>
            </a:r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0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比如，全部替换为</a:t>
            </a:r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0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后，替换之前的平均值如果大于</a:t>
            </a:r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0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，替换之后的均值肯定会变小，所以更一般的方式是把缺失的数值替换为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均值（中值）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或者是直接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删除有缺失值的一行</a:t>
            </a:r>
            <a:endParaRPr kumimoji="1" lang="en-US" altLang="zh-CN" sz="2000" dirty="0" smtClean="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0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所以：</a:t>
            </a:r>
            <a:endParaRPr kumimoji="1" lang="en-US" altLang="zh-CN" sz="20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     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如何计算一组数据的中值或者是均值</a:t>
            </a:r>
            <a:endParaRPr kumimoji="1" lang="en-US" altLang="zh-CN" sz="2000" dirty="0" smtClean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    如何删除有缺失数据的那一行（列）</a:t>
            </a:r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[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在</a:t>
            </a:r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kumimoji="1" lang="zh-CN" altLang="en-US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中介绍</a:t>
            </a:r>
            <a:r>
              <a:rPr kumimoji="1" lang="en-US" altLang="zh-CN" sz="2000" dirty="0" smtClean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]</a:t>
            </a:r>
            <a:endParaRPr kumimoji="1" lang="zh-CN" altLang="en-US" sz="20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olidFill>
                  <a:srgbClr val="7030A0"/>
                </a:solidFill>
              </a:rPr>
              <a:t>numpy</a:t>
            </a:r>
            <a:r>
              <a:rPr kumimoji="1" lang="zh-CN" altLang="en-US" dirty="0" smtClean="0">
                <a:solidFill>
                  <a:srgbClr val="7030A0"/>
                </a:solidFill>
              </a:rPr>
              <a:t>中的</a:t>
            </a:r>
            <a:r>
              <a:rPr kumimoji="1" lang="en-US" altLang="zh-CN" dirty="0" smtClean="0">
                <a:solidFill>
                  <a:srgbClr val="7030A0"/>
                </a:solidFill>
              </a:rPr>
              <a:t>nan</a:t>
            </a:r>
            <a:r>
              <a:rPr kumimoji="1" lang="zh-CN" altLang="en-US" dirty="0" smtClean="0">
                <a:solidFill>
                  <a:srgbClr val="7030A0"/>
                </a:solidFill>
              </a:rPr>
              <a:t>的注意点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12854" y="1620308"/>
            <a:ext cx="478600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t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中存在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值，如何操作把其中的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填充为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每一列的均值</a:t>
            </a:r>
            <a:endParaRPr kumimoji="1" lang="en-US" altLang="zh-CN" sz="14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t</a:t>
            </a:r>
            <a:r>
              <a:rPr kumimoji="1" lang="zh-CN" altLang="en-US" sz="11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1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100" dirty="0" err="1">
                <a:latin typeface="PingFang SC" charset="-122"/>
                <a:ea typeface="PingFang SC" charset="-122"/>
                <a:cs typeface="PingFang SC" charset="-122"/>
              </a:rPr>
              <a:t>array</a:t>
            </a:r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([[  0.,   1.,   2.,   3.,   4.,   5.],</a:t>
            </a:r>
            <a:endParaRPr lang="en-US" altLang="zh-CN" sz="11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       [  6.,   7.,  </a:t>
            </a:r>
            <a:r>
              <a:rPr lang="en-US" altLang="zh-CN" sz="1100" dirty="0" err="1"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,   9.,  10.,  11.],</a:t>
            </a:r>
            <a:endParaRPr lang="en-US" altLang="zh-CN" sz="11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       [ 12.,  13.,  14.,  </a:t>
            </a:r>
            <a:r>
              <a:rPr lang="en-US" altLang="zh-CN" sz="1100" dirty="0" err="1"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,  16.,  17.],</a:t>
            </a:r>
            <a:endParaRPr lang="en-US" altLang="zh-CN" sz="11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       [ 18.,  19.,  20.,  21.,  22.,  23.]])</a:t>
            </a:r>
            <a:endParaRPr kumimoji="1" lang="en-US" altLang="zh-CN" sz="11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854" y="3102478"/>
            <a:ext cx="6254885" cy="155965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21464" y="5051700"/>
            <a:ext cx="609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麻烦么？别担心，学完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我们有更容易的方法处理缺失值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98475" y="618178"/>
            <a:ext cx="8128000" cy="71557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总结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94710" y="2503170"/>
            <a:ext cx="31261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</a:t>
            </a:r>
            <a:r>
              <a:rPr kumimoji="1" lang="en-US" altLang="zh-CN" sz="2400"/>
              <a:t>numpy</a:t>
            </a:r>
            <a:r>
              <a:rPr kumimoji="1" lang="zh-CN" altLang="en-US" sz="2400"/>
              <a:t>的数组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、数组的创建与变换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>
                <a:solidFill>
                  <a:srgbClr val="FF0000"/>
                </a:solidFill>
              </a:rPr>
              <a:t>3</a:t>
            </a:r>
            <a:r>
              <a:rPr kumimoji="1" lang="zh-CN" altLang="en-US" sz="2400">
                <a:solidFill>
                  <a:srgbClr val="FF0000"/>
                </a:solidFill>
              </a:rPr>
              <a:t>、数据的运算</a:t>
            </a:r>
            <a:endParaRPr kumimoji="1" lang="en-US" altLang="zh-CN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54530" y="104013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机器学习最大的特点是数据量大！计算量大！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727" y="2515790"/>
            <a:ext cx="6343650" cy="2246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" y="2242510"/>
            <a:ext cx="4163608" cy="2777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198" y="2242510"/>
            <a:ext cx="4657811" cy="2777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37512" y="2137410"/>
            <a:ext cx="507018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一个强大的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N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维数组对象</a:t>
            </a:r>
            <a:endParaRPr kumimoji="1" lang="zh-CN" altLang="en-US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支持大量的数据运算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用于集成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C / C ++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和</a:t>
            </a:r>
            <a:r>
              <a:rPr kumimoji="1"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Fortran</a:t>
            </a:r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代码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的工具</a:t>
            </a:r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kumimoji="1"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众多</a:t>
            </a:r>
            <a:r>
              <a:rPr kumimoji="1" lang="zh-CN" altLang="en-US" sz="240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机器学习框架的基础库</a:t>
            </a:r>
            <a:endParaRPr kumimoji="1" lang="en-US" altLang="zh-CN" sz="240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en-US" altLang="zh-CN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074670" y="777240"/>
            <a:ext cx="271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0070C0"/>
                </a:solidFill>
              </a:rPr>
              <a:t>什么是</a:t>
            </a:r>
            <a:r>
              <a:rPr kumimoji="1" lang="en-US" altLang="zh-CN" sz="3200">
                <a:solidFill>
                  <a:srgbClr val="0070C0"/>
                </a:solidFill>
              </a:rPr>
              <a:t>Numpy</a:t>
            </a:r>
            <a:endParaRPr kumimoji="1" lang="zh-CN" altLang="en-US" sz="320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118" y="2651760"/>
            <a:ext cx="3976054" cy="1982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0140" y="2468880"/>
            <a:ext cx="702945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Why</a:t>
            </a:r>
            <a:r>
              <a:rPr lang="zh-CN" altLang="en-US" sz="96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96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fast?</a:t>
            </a:r>
            <a:endParaRPr lang="zh-CN" altLang="en-US" sz="96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3478</Words>
  <Application>WPS 演示</Application>
  <PresentationFormat>全屏显示(4:3)</PresentationFormat>
  <Paragraphs>445</Paragraphs>
  <Slides>57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1" baseType="lpstr">
      <vt:lpstr>Arial</vt:lpstr>
      <vt:lpstr>宋体</vt:lpstr>
      <vt:lpstr>Wingdings</vt:lpstr>
      <vt:lpstr>Eurostile</vt:lpstr>
      <vt:lpstr>Hiragino Sans GB W3</vt:lpstr>
      <vt:lpstr>微软雅黑</vt:lpstr>
      <vt:lpstr>华文仿宋</vt:lpstr>
      <vt:lpstr>Arial Unicode MS</vt:lpstr>
      <vt:lpstr>Calibri</vt:lpstr>
      <vt:lpstr>Monaco</vt:lpstr>
      <vt:lpstr>Helvetica Neue</vt:lpstr>
      <vt:lpstr>PingFang SC</vt:lpstr>
      <vt:lpstr>Segoe Print</vt:lpstr>
      <vt:lpstr>1_Office 主题</vt:lpstr>
      <vt:lpstr>PowerPoint 演示文稿</vt:lpstr>
      <vt:lpstr>课程概要</vt:lpstr>
      <vt:lpstr>第二天 Numpy</vt:lpstr>
      <vt:lpstr>Numpy的安装</vt:lpstr>
      <vt:lpstr>为什么要学习Numpy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Numpy的相关计算</vt:lpstr>
      <vt:lpstr>PowerPoint 演示文稿</vt:lpstr>
      <vt:lpstr>逻辑条件运算与通用判断函数</vt:lpstr>
      <vt:lpstr>PowerPoint 演示文稿</vt:lpstr>
      <vt:lpstr>通用判断函数</vt:lpstr>
      <vt:lpstr>PowerPoint 演示文稿</vt:lpstr>
      <vt:lpstr>三元运算符np.where函数</vt:lpstr>
      <vt:lpstr>统计运算</vt:lpstr>
      <vt:lpstr>函数使用</vt:lpstr>
      <vt:lpstr>PowerPoint 演示文稿</vt:lpstr>
      <vt:lpstr>数组的计算</vt:lpstr>
      <vt:lpstr>数组与数的计算</vt:lpstr>
      <vt:lpstr>数组与数组的计算</vt:lpstr>
      <vt:lpstr>PowerPoint 演示文稿</vt:lpstr>
      <vt:lpstr>矩阵运算</vt:lpstr>
      <vt:lpstr>PowerPoint 演示文稿</vt:lpstr>
      <vt:lpstr>矩阵的应用场景</vt:lpstr>
      <vt:lpstr>数组的连接</vt:lpstr>
      <vt:lpstr>数组的连接</vt:lpstr>
      <vt:lpstr>numpy读取数据</vt:lpstr>
      <vt:lpstr>Numpy如何处理缺失值？</vt:lpstr>
      <vt:lpstr>Numpy中的nan</vt:lpstr>
      <vt:lpstr>numpy中的nan的替换</vt:lpstr>
      <vt:lpstr>numpy中的nan的注意点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ccy</cp:lastModifiedBy>
  <cp:revision>453</cp:revision>
  <dcterms:created xsi:type="dcterms:W3CDTF">2015-04-23T13:51:00Z</dcterms:created>
  <dcterms:modified xsi:type="dcterms:W3CDTF">2018-04-04T01:02:58Z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